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23" r:id="rId1"/>
    <p:sldMasterId id="2147485227" r:id="rId2"/>
    <p:sldMasterId id="2147485229" r:id="rId3"/>
  </p:sldMasterIdLst>
  <p:notesMasterIdLst>
    <p:notesMasterId r:id="rId16"/>
  </p:notesMasterIdLst>
  <p:handoutMasterIdLst>
    <p:handoutMasterId r:id="rId17"/>
  </p:handoutMasterIdLst>
  <p:sldIdLst>
    <p:sldId id="475" r:id="rId4"/>
    <p:sldId id="334" r:id="rId5"/>
    <p:sldId id="335" r:id="rId6"/>
    <p:sldId id="336" r:id="rId7"/>
    <p:sldId id="468" r:id="rId8"/>
    <p:sldId id="338" r:id="rId9"/>
    <p:sldId id="452" r:id="rId10"/>
    <p:sldId id="453" r:id="rId11"/>
    <p:sldId id="454" r:id="rId12"/>
    <p:sldId id="339" r:id="rId13"/>
    <p:sldId id="340" r:id="rId14"/>
    <p:sldId id="341" r:id="rId15"/>
  </p:sldIdLst>
  <p:sldSz cx="9144000" cy="5143500" type="screen16x9"/>
  <p:notesSz cx="7010400" cy="92964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3278"/>
    <a:srgbClr val="646569"/>
    <a:srgbClr val="80469A"/>
    <a:srgbClr val="D9B11D"/>
    <a:srgbClr val="E8C956"/>
    <a:srgbClr val="002D73"/>
    <a:srgbClr val="898989"/>
    <a:srgbClr val="00ACDC"/>
    <a:srgbClr val="FFFFFF"/>
    <a:srgbClr val="D6E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041" autoAdjust="0"/>
    <p:restoredTop sz="94660"/>
  </p:normalViewPr>
  <p:slideViewPr>
    <p:cSldViewPr>
      <p:cViewPr varScale="1">
        <p:scale>
          <a:sx n="126" d="100"/>
          <a:sy n="126" d="100"/>
        </p:scale>
        <p:origin x="132" y="3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97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57C1F75C-90CC-422A-AD5B-1C71DC5636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5363"/>
            <a:ext cx="7010400" cy="4629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ctr" defTabSz="934876" eaLnBrk="1" hangingPunct="1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GPSII/MAPP Leader’s Guide</a:t>
            </a:r>
            <a:br>
              <a:rPr lang="en-US"/>
            </a:br>
            <a:r>
              <a:rPr lang="en-US"/>
              <a:t>PowerPoint Presentation 2014 </a:t>
            </a: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EA1A4EF1-ACE1-4EB7-BBCE-EA606DB64A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0312"/>
            <a:ext cx="701040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ctr" defTabSz="933542" eaLnBrk="1" hangingPunct="1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43A2A10-3094-4406-8D8C-605124DCF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5C0BEF-53F5-4ABB-BFBC-C4F01F73E4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F0F0D3-2F1C-487E-9606-380A2AAD6A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6" y="0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>
            <a:lvl1pPr algn="r"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98F868C2-5BC1-4595-BAB5-B45D8F5539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96D2BEE-FAAB-415C-846F-933F0203B8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16742"/>
            <a:ext cx="5609588" cy="4182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5161F23-7110-46D4-A898-F171F08DD5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defTabSz="93487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42DEF3E-2484-4FF1-B294-61F0D15D3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6" y="8830312"/>
            <a:ext cx="3036150" cy="4645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455" tIns="46728" rIns="93455" bIns="46728" numCol="1" anchor="b" anchorCtr="0" compatLnSpc="1">
            <a:prstTxWarp prst="textNoShape">
              <a:avLst/>
            </a:prstTxWarp>
          </a:bodyPr>
          <a:lstStyle>
            <a:lvl1pPr algn="r" defTabSz="933542" eaLnBrk="1" hangingPunct="1">
              <a:defRPr sz="1200"/>
            </a:lvl1pPr>
          </a:lstStyle>
          <a:p>
            <a:pPr>
              <a:defRPr/>
            </a:pPr>
            <a:fld id="{CEB12E2F-80C7-48A8-87C2-E80316250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581277"/>
            <a:ext cx="8229600" cy="4862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subtitle style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828802"/>
            <a:ext cx="8229600" cy="65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Master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401009240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343760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BDF6A90-9D9F-40CC-BFEC-A96367211BC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" y="1171575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5984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01EC0-B013-45F7-A461-4B4FF02E4F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8600" y="1033462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88561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665976"/>
            <a:ext cx="4038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Title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115624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</p:spTree>
    <p:extLst>
      <p:ext uri="{BB962C8B-B14F-4D97-AF65-F5344CB8AC3E}">
        <p14:creationId xmlns:p14="http://schemas.microsoft.com/office/powerpoint/2010/main" val="246240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8686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7F8C07-6669-4968-B72B-BF40D11325E2}"/>
              </a:ext>
            </a:extLst>
          </p:cNvPr>
          <p:cNvSpPr/>
          <p:nvPr userDrawn="1"/>
        </p:nvSpPr>
        <p:spPr>
          <a:xfrm>
            <a:off x="6781800" y="4324350"/>
            <a:ext cx="2209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81151"/>
            <a:ext cx="8686800" cy="29718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Heading Takes Two Lines</a:t>
            </a:r>
          </a:p>
        </p:txBody>
      </p:sp>
    </p:spTree>
    <p:extLst>
      <p:ext uri="{BB962C8B-B14F-4D97-AF65-F5344CB8AC3E}">
        <p14:creationId xmlns:p14="http://schemas.microsoft.com/office/powerpoint/2010/main" val="17407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(3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962149"/>
            <a:ext cx="8686800" cy="259080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  <a:br>
              <a:rPr lang="en-US" dirty="0"/>
            </a:br>
            <a:r>
              <a:rPr lang="en-US" dirty="0"/>
              <a:t>Heading Takes</a:t>
            </a:r>
            <a:br>
              <a:rPr lang="en-US" dirty="0"/>
            </a:br>
            <a:r>
              <a:rPr lang="en-US" dirty="0"/>
              <a:t>Three Lines</a:t>
            </a:r>
          </a:p>
        </p:txBody>
      </p:sp>
    </p:spTree>
    <p:extLst>
      <p:ext uri="{BB962C8B-B14F-4D97-AF65-F5344CB8AC3E}">
        <p14:creationId xmlns:p14="http://schemas.microsoft.com/office/powerpoint/2010/main" val="341384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323977"/>
            <a:ext cx="4114800" cy="30765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26144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(2 Lines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2400" y="438152"/>
            <a:ext cx="8686800" cy="63817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200" b="1" baseline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Heading – Arial Bold</a:t>
            </a:r>
          </a:p>
          <a:p>
            <a:pPr lvl="0"/>
            <a:r>
              <a:rPr lang="en-US" dirty="0"/>
              <a:t>2nd Title Line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C31C330-830C-489F-B961-D9FB0089DD6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24400" y="1504950"/>
            <a:ext cx="4114800" cy="289560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7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Copy (Arial Regular)</a:t>
            </a:r>
          </a:p>
        </p:txBody>
      </p:sp>
    </p:spTree>
    <p:extLst>
      <p:ext uri="{BB962C8B-B14F-4D97-AF65-F5344CB8AC3E}">
        <p14:creationId xmlns:p14="http://schemas.microsoft.com/office/powerpoint/2010/main" val="91084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0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032"/>
            <a:ext cx="5105400" cy="11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GPSII/MAPP Leader’s Guide   September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394335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050" smtClean="0">
                <a:solidFill>
                  <a:schemeClr val="bg1"/>
                </a:solidFill>
              </a:rPr>
              <a:pPr/>
              <a:t>February 18, 2020</a:t>
            </a:fld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7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</p:sldLayoutIdLst>
  <p:hf hdr="0"/>
  <p:txStyles>
    <p:titleStyle>
      <a:lvl1pPr algn="ctr" defTabSz="685750" rtl="0" eaLnBrk="1" latinLnBrk="0" hangingPunct="1">
        <a:spcBef>
          <a:spcPct val="0"/>
        </a:spcBef>
        <a:buNone/>
        <a:defRPr sz="30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1540456"/>
            <a:ext cx="533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February 18, 2020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Logo for the Office of Children and Family Services" title="OCFS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84" y="4476750"/>
            <a:ext cx="2068916" cy="47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349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152400" y="881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February 18, 2020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05800" y="88109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0" y="2"/>
            <a:ext cx="9144000" cy="81394"/>
          </a:xfrm>
          <a:prstGeom prst="rect">
            <a:avLst/>
          </a:prstGeom>
          <a:solidFill>
            <a:srgbClr val="553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36BA64C-4A83-43D1-B67F-B8068DB81F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73" y="4463877"/>
            <a:ext cx="685800" cy="5060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3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9" r:id="rId2"/>
    <p:sldLayoutId id="2147485234" r:id="rId3"/>
    <p:sldLayoutId id="2147485235" r:id="rId4"/>
    <p:sldLayoutId id="2147485231" r:id="rId5"/>
    <p:sldLayoutId id="2147485240" r:id="rId6"/>
    <p:sldLayoutId id="2147485233" r:id="rId7"/>
    <p:sldLayoutId id="2147485238" r:id="rId8"/>
    <p:sldLayoutId id="2147485241" r:id="rId9"/>
    <p:sldLayoutId id="2147485236" r:id="rId10"/>
  </p:sldLayoutIdLst>
  <p:txStyles>
    <p:titleStyle>
      <a:lvl1pPr algn="ctr" defTabSz="68575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186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60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35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0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2" indent="-171437" algn="l" defTabSz="6857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2E1BD-A780-4622-8C1B-A3D86439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5975"/>
            <a:ext cx="4572000" cy="25916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Meeting 6</a:t>
            </a:r>
            <a:br>
              <a:rPr lang="en-US" dirty="0"/>
            </a:br>
            <a:r>
              <a:rPr lang="en-US" sz="2800" dirty="0"/>
              <a:t>Helping Children with Birth </a:t>
            </a:r>
            <a:br>
              <a:rPr lang="en-US" sz="2800" dirty="0"/>
            </a:br>
            <a:r>
              <a:rPr lang="en-US" sz="2800" dirty="0"/>
              <a:t>Family Connections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9267CB8-F3E5-490A-8CB2-0DAE49DAC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1612384"/>
            <a:ext cx="3657600" cy="26988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98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id="{98EF17E9-F0F4-4DB1-A8C2-6CCBA232E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42913" lvl="1" indent="-3000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Recognize and support parent strengths </a:t>
            </a:r>
          </a:p>
          <a:p>
            <a:pPr marL="642913" lvl="1" indent="-3000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Use strengths to engage parents</a:t>
            </a:r>
          </a:p>
          <a:p>
            <a:pPr marL="642913" lvl="1" indent="-3000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Maintain confidentiality</a:t>
            </a:r>
          </a:p>
          <a:p>
            <a:pPr marL="642913" lvl="1" indent="-3000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Manage personal emotions</a:t>
            </a:r>
          </a:p>
          <a:p>
            <a:pPr marL="642913" lvl="1" indent="-3000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Share power and control</a:t>
            </a:r>
          </a:p>
          <a:p>
            <a:pPr marL="642913" lvl="1" indent="-300038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Model parenting skills, mentor and/or teach </a:t>
            </a:r>
            <a:br>
              <a:rPr lang="en-US" altLang="en-US" sz="2400" b="1" dirty="0">
                <a:solidFill>
                  <a:srgbClr val="646569"/>
                </a:solidFill>
              </a:rPr>
            </a:br>
            <a:r>
              <a:rPr lang="en-US" altLang="en-US" sz="2400" b="1" dirty="0">
                <a:solidFill>
                  <a:srgbClr val="646569"/>
                </a:solidFill>
              </a:rPr>
              <a:t>parents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84EBA-200E-474D-B61F-FB17226A6EA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The Role of Foster Parents in Building Alliances with Parents of Children in Foster Care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>
            <a:extLst>
              <a:ext uri="{FF2B5EF4-FFF2-40B4-BE49-F238E27FC236}">
                <a16:creationId xmlns:a16="http://schemas.microsoft.com/office/drawing/2014/main" id="{8634123A-FE40-4EBF-92AE-65E6BB1FB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Your team has 5 minutes to create as many ideas as possible for sharing parenting between visits.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592650-022F-4331-BC0C-235D7EBB1A7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Directions for Shared Parenting Activity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37CE6E5-167B-425B-BE7F-755216710226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567603" y="2430780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9B3FAAF-9C08-4C8D-B84B-EFD93C68A3C5}"/>
                </a:ext>
              </a:extLst>
            </p:cNvPr>
            <p:cNvSpPr/>
            <p:nvPr/>
          </p:nvSpPr>
          <p:spPr>
            <a:xfrm>
              <a:off x="2567603" y="2430780"/>
              <a:ext cx="914400" cy="914400"/>
            </a:xfrm>
            <a:prstGeom prst="ellipse">
              <a:avLst/>
            </a:prstGeom>
            <a:solidFill>
              <a:srgbClr val="18AAD1"/>
            </a:solidFill>
            <a:ln>
              <a:solidFill>
                <a:srgbClr val="18AA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aphic 56" descr="Chat">
              <a:extLst>
                <a:ext uri="{FF2B5EF4-FFF2-40B4-BE49-F238E27FC236}">
                  <a16:creationId xmlns:a16="http://schemas.microsoft.com/office/drawing/2014/main" id="{E131C83A-EC74-42F5-B0B1-911BB637298C}"/>
                </a:ext>
              </a:extLst>
            </p:cNvPr>
            <p:cNvGrpSpPr/>
            <p:nvPr/>
          </p:nvGrpSpPr>
          <p:grpSpPr>
            <a:xfrm>
              <a:off x="2659043" y="2522220"/>
              <a:ext cx="731520" cy="731520"/>
              <a:chOff x="4114800" y="2971800"/>
              <a:chExt cx="914400" cy="914400"/>
            </a:xfrm>
            <a:solidFill>
              <a:schemeClr val="bg1"/>
            </a:solidFill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C17EDFA-F659-46FE-9114-85C16B606083}"/>
                  </a:ext>
                </a:extLst>
              </p:cNvPr>
              <p:cNvSpPr/>
              <p:nvPr/>
            </p:nvSpPr>
            <p:spPr>
              <a:xfrm>
                <a:off x="4191000" y="3162300"/>
                <a:ext cx="476250" cy="428625"/>
              </a:xfrm>
              <a:custGeom>
                <a:avLst/>
                <a:gdLst>
                  <a:gd name="connsiteX0" fmla="*/ 323850 w 476250"/>
                  <a:gd name="connsiteY0" fmla="*/ 66675 h 428625"/>
                  <a:gd name="connsiteX1" fmla="*/ 476250 w 476250"/>
                  <a:gd name="connsiteY1" fmla="*/ 66675 h 428625"/>
                  <a:gd name="connsiteX2" fmla="*/ 476250 w 476250"/>
                  <a:gd name="connsiteY2" fmla="*/ 38100 h 428625"/>
                  <a:gd name="connsiteX3" fmla="*/ 438150 w 476250"/>
                  <a:gd name="connsiteY3" fmla="*/ 0 h 428625"/>
                  <a:gd name="connsiteX4" fmla="*/ 38100 w 476250"/>
                  <a:gd name="connsiteY4" fmla="*/ 0 h 428625"/>
                  <a:gd name="connsiteX5" fmla="*/ 0 w 476250"/>
                  <a:gd name="connsiteY5" fmla="*/ 38100 h 428625"/>
                  <a:gd name="connsiteX6" fmla="*/ 0 w 476250"/>
                  <a:gd name="connsiteY6" fmla="*/ 295275 h 428625"/>
                  <a:gd name="connsiteX7" fmla="*/ 38100 w 476250"/>
                  <a:gd name="connsiteY7" fmla="*/ 333375 h 428625"/>
                  <a:gd name="connsiteX8" fmla="*/ 95250 w 476250"/>
                  <a:gd name="connsiteY8" fmla="*/ 333375 h 428625"/>
                  <a:gd name="connsiteX9" fmla="*/ 95250 w 476250"/>
                  <a:gd name="connsiteY9" fmla="*/ 428625 h 428625"/>
                  <a:gd name="connsiteX10" fmla="*/ 190500 w 476250"/>
                  <a:gd name="connsiteY10" fmla="*/ 333375 h 428625"/>
                  <a:gd name="connsiteX11" fmla="*/ 247650 w 476250"/>
                  <a:gd name="connsiteY11" fmla="*/ 333375 h 428625"/>
                  <a:gd name="connsiteX12" fmla="*/ 247650 w 476250"/>
                  <a:gd name="connsiteY12" fmla="*/ 142875 h 428625"/>
                  <a:gd name="connsiteX13" fmla="*/ 323850 w 476250"/>
                  <a:gd name="connsiteY13" fmla="*/ 6667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250" h="428625">
                    <a:moveTo>
                      <a:pt x="323850" y="66675"/>
                    </a:moveTo>
                    <a:lnTo>
                      <a:pt x="476250" y="66675"/>
                    </a:ln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95250" y="333375"/>
                    </a:lnTo>
                    <a:lnTo>
                      <a:pt x="95250" y="428625"/>
                    </a:lnTo>
                    <a:lnTo>
                      <a:pt x="190500" y="333375"/>
                    </a:lnTo>
                    <a:lnTo>
                      <a:pt x="247650" y="333375"/>
                    </a:lnTo>
                    <a:lnTo>
                      <a:pt x="247650" y="142875"/>
                    </a:lnTo>
                    <a:cubicBezTo>
                      <a:pt x="247650" y="100965"/>
                      <a:pt x="281940" y="66675"/>
                      <a:pt x="323850" y="666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FF40FA6-3049-401F-9935-BDA57F0ED2A1}"/>
                  </a:ext>
                </a:extLst>
              </p:cNvPr>
              <p:cNvSpPr/>
              <p:nvPr/>
            </p:nvSpPr>
            <p:spPr>
              <a:xfrm>
                <a:off x="4476750" y="3267075"/>
                <a:ext cx="476250" cy="428625"/>
              </a:xfrm>
              <a:custGeom>
                <a:avLst/>
                <a:gdLst>
                  <a:gd name="connsiteX0" fmla="*/ 438150 w 476250"/>
                  <a:gd name="connsiteY0" fmla="*/ 0 h 428625"/>
                  <a:gd name="connsiteX1" fmla="*/ 38100 w 476250"/>
                  <a:gd name="connsiteY1" fmla="*/ 0 h 428625"/>
                  <a:gd name="connsiteX2" fmla="*/ 0 w 476250"/>
                  <a:gd name="connsiteY2" fmla="*/ 38100 h 428625"/>
                  <a:gd name="connsiteX3" fmla="*/ 0 w 476250"/>
                  <a:gd name="connsiteY3" fmla="*/ 295275 h 428625"/>
                  <a:gd name="connsiteX4" fmla="*/ 38100 w 476250"/>
                  <a:gd name="connsiteY4" fmla="*/ 333375 h 428625"/>
                  <a:gd name="connsiteX5" fmla="*/ 285750 w 476250"/>
                  <a:gd name="connsiteY5" fmla="*/ 333375 h 428625"/>
                  <a:gd name="connsiteX6" fmla="*/ 381000 w 476250"/>
                  <a:gd name="connsiteY6" fmla="*/ 428625 h 428625"/>
                  <a:gd name="connsiteX7" fmla="*/ 381000 w 476250"/>
                  <a:gd name="connsiteY7" fmla="*/ 333375 h 428625"/>
                  <a:gd name="connsiteX8" fmla="*/ 438150 w 476250"/>
                  <a:gd name="connsiteY8" fmla="*/ 333375 h 428625"/>
                  <a:gd name="connsiteX9" fmla="*/ 476250 w 476250"/>
                  <a:gd name="connsiteY9" fmla="*/ 295275 h 428625"/>
                  <a:gd name="connsiteX10" fmla="*/ 476250 w 476250"/>
                  <a:gd name="connsiteY10" fmla="*/ 38100 h 428625"/>
                  <a:gd name="connsiteX11" fmla="*/ 438150 w 476250"/>
                  <a:gd name="connsiteY11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50" h="428625">
                    <a:moveTo>
                      <a:pt x="438150" y="0"/>
                    </a:moveTo>
                    <a:lnTo>
                      <a:pt x="38100" y="0"/>
                    </a:lnTo>
                    <a:cubicBezTo>
                      <a:pt x="17145" y="0"/>
                      <a:pt x="0" y="17145"/>
                      <a:pt x="0" y="38100"/>
                    </a:cubicBezTo>
                    <a:lnTo>
                      <a:pt x="0" y="295275"/>
                    </a:lnTo>
                    <a:cubicBezTo>
                      <a:pt x="0" y="316230"/>
                      <a:pt x="17145" y="333375"/>
                      <a:pt x="38100" y="333375"/>
                    </a:cubicBezTo>
                    <a:lnTo>
                      <a:pt x="285750" y="333375"/>
                    </a:lnTo>
                    <a:lnTo>
                      <a:pt x="381000" y="428625"/>
                    </a:lnTo>
                    <a:lnTo>
                      <a:pt x="381000" y="333375"/>
                    </a:lnTo>
                    <a:lnTo>
                      <a:pt x="438150" y="333375"/>
                    </a:lnTo>
                    <a:cubicBezTo>
                      <a:pt x="459105" y="333375"/>
                      <a:pt x="476250" y="316230"/>
                      <a:pt x="476250" y="295275"/>
                    </a:cubicBezTo>
                    <a:lnTo>
                      <a:pt x="476250" y="38100"/>
                    </a:lnTo>
                    <a:cubicBezTo>
                      <a:pt x="476250" y="17145"/>
                      <a:pt x="459105" y="0"/>
                      <a:pt x="43815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3584D681-FEEB-4791-9510-BF6ECE537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Complete the “Foster and Adoptive Parents’ Guide for Successful Visits or Contacts</a:t>
            </a:r>
          </a:p>
          <a:p>
            <a:pPr marL="685775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Write a letter to the parent of a child who may be placed in your home using Handout 10</a:t>
            </a:r>
          </a:p>
          <a:p>
            <a:pPr marL="685775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Read Handouts 4, 5, 6, and 7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6CA1B-4E98-49D2-961D-EABA6C9F99B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Roadwork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896490-09D1-4F7D-A316-26E17F04B20E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2720003" y="120095"/>
            <a:chExt cx="914400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BA36EE-2FE6-44A0-ADA5-A40223AE9141}"/>
                </a:ext>
              </a:extLst>
            </p:cNvPr>
            <p:cNvSpPr/>
            <p:nvPr/>
          </p:nvSpPr>
          <p:spPr>
            <a:xfrm>
              <a:off x="2720003" y="120095"/>
              <a:ext cx="914400" cy="914400"/>
            </a:xfrm>
            <a:prstGeom prst="ellipse">
              <a:avLst/>
            </a:prstGeom>
            <a:solidFill>
              <a:srgbClr val="80479A"/>
            </a:solidFill>
            <a:ln>
              <a:solidFill>
                <a:srgbClr val="8047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20" descr="Backpack">
              <a:extLst>
                <a:ext uri="{FF2B5EF4-FFF2-40B4-BE49-F238E27FC236}">
                  <a16:creationId xmlns:a16="http://schemas.microsoft.com/office/drawing/2014/main" id="{DBAAAB02-2F23-4177-B363-F46A90EF0B8D}"/>
                </a:ext>
              </a:extLst>
            </p:cNvPr>
            <p:cNvGrpSpPr/>
            <p:nvPr/>
          </p:nvGrpSpPr>
          <p:grpSpPr>
            <a:xfrm>
              <a:off x="2811443" y="211535"/>
              <a:ext cx="731520" cy="731520"/>
              <a:chOff x="7603962" y="0"/>
              <a:chExt cx="914400" cy="914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70D3455-8F86-4484-9D68-936B6C30B6C1}"/>
                  </a:ext>
                </a:extLst>
              </p:cNvPr>
              <p:cNvSpPr/>
              <p:nvPr/>
            </p:nvSpPr>
            <p:spPr>
              <a:xfrm>
                <a:off x="7870662" y="38100"/>
                <a:ext cx="381000" cy="342900"/>
              </a:xfrm>
              <a:custGeom>
                <a:avLst/>
                <a:gdLst>
                  <a:gd name="connsiteX0" fmla="*/ 190500 w 381000"/>
                  <a:gd name="connsiteY0" fmla="*/ 57150 h 342900"/>
                  <a:gd name="connsiteX1" fmla="*/ 276225 w 381000"/>
                  <a:gd name="connsiteY1" fmla="*/ 142875 h 342900"/>
                  <a:gd name="connsiteX2" fmla="*/ 104775 w 381000"/>
                  <a:gd name="connsiteY2" fmla="*/ 142875 h 342900"/>
                  <a:gd name="connsiteX3" fmla="*/ 190500 w 381000"/>
                  <a:gd name="connsiteY3" fmla="*/ 57150 h 342900"/>
                  <a:gd name="connsiteX4" fmla="*/ 0 w 381000"/>
                  <a:gd name="connsiteY4" fmla="*/ 323850 h 342900"/>
                  <a:gd name="connsiteX5" fmla="*/ 19050 w 381000"/>
                  <a:gd name="connsiteY5" fmla="*/ 342900 h 342900"/>
                  <a:gd name="connsiteX6" fmla="*/ 152400 w 381000"/>
                  <a:gd name="connsiteY6" fmla="*/ 342900 h 342900"/>
                  <a:gd name="connsiteX7" fmla="*/ 152400 w 381000"/>
                  <a:gd name="connsiteY7" fmla="*/ 323850 h 342900"/>
                  <a:gd name="connsiteX8" fmla="*/ 171450 w 381000"/>
                  <a:gd name="connsiteY8" fmla="*/ 304800 h 342900"/>
                  <a:gd name="connsiteX9" fmla="*/ 209550 w 381000"/>
                  <a:gd name="connsiteY9" fmla="*/ 304800 h 342900"/>
                  <a:gd name="connsiteX10" fmla="*/ 228600 w 381000"/>
                  <a:gd name="connsiteY10" fmla="*/ 323850 h 342900"/>
                  <a:gd name="connsiteX11" fmla="*/ 228600 w 381000"/>
                  <a:gd name="connsiteY11" fmla="*/ 342900 h 342900"/>
                  <a:gd name="connsiteX12" fmla="*/ 361950 w 381000"/>
                  <a:gd name="connsiteY12" fmla="*/ 342900 h 342900"/>
                  <a:gd name="connsiteX13" fmla="*/ 381000 w 381000"/>
                  <a:gd name="connsiteY13" fmla="*/ 323850 h 342900"/>
                  <a:gd name="connsiteX14" fmla="*/ 381000 w 381000"/>
                  <a:gd name="connsiteY14" fmla="*/ 142875 h 342900"/>
                  <a:gd name="connsiteX15" fmla="*/ 333375 w 381000"/>
                  <a:gd name="connsiteY15" fmla="*/ 142875 h 342900"/>
                  <a:gd name="connsiteX16" fmla="*/ 190500 w 381000"/>
                  <a:gd name="connsiteY16" fmla="*/ 0 h 342900"/>
                  <a:gd name="connsiteX17" fmla="*/ 47625 w 381000"/>
                  <a:gd name="connsiteY17" fmla="*/ 142875 h 342900"/>
                  <a:gd name="connsiteX18" fmla="*/ 0 w 381000"/>
                  <a:gd name="connsiteY18" fmla="*/ 142875 h 342900"/>
                  <a:gd name="connsiteX19" fmla="*/ 0 w 381000"/>
                  <a:gd name="connsiteY19" fmla="*/ 32385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1000" h="342900">
                    <a:moveTo>
                      <a:pt x="190500" y="57150"/>
                    </a:moveTo>
                    <a:cubicBezTo>
                      <a:pt x="238125" y="57150"/>
                      <a:pt x="276225" y="95250"/>
                      <a:pt x="276225" y="142875"/>
                    </a:cubicBezTo>
                    <a:lnTo>
                      <a:pt x="104775" y="142875"/>
                    </a:lnTo>
                    <a:cubicBezTo>
                      <a:pt x="104775" y="95250"/>
                      <a:pt x="142875" y="57150"/>
                      <a:pt x="190500" y="57150"/>
                    </a:cubicBezTo>
                    <a:close/>
                    <a:moveTo>
                      <a:pt x="0" y="323850"/>
                    </a:moveTo>
                    <a:cubicBezTo>
                      <a:pt x="0" y="334328"/>
                      <a:pt x="8572" y="342900"/>
                      <a:pt x="19050" y="342900"/>
                    </a:cubicBezTo>
                    <a:lnTo>
                      <a:pt x="152400" y="342900"/>
                    </a:lnTo>
                    <a:lnTo>
                      <a:pt x="152400" y="323850"/>
                    </a:lnTo>
                    <a:cubicBezTo>
                      <a:pt x="152400" y="313373"/>
                      <a:pt x="160973" y="304800"/>
                      <a:pt x="171450" y="304800"/>
                    </a:cubicBezTo>
                    <a:lnTo>
                      <a:pt x="209550" y="304800"/>
                    </a:lnTo>
                    <a:cubicBezTo>
                      <a:pt x="220027" y="304800"/>
                      <a:pt x="228600" y="313373"/>
                      <a:pt x="228600" y="323850"/>
                    </a:cubicBezTo>
                    <a:lnTo>
                      <a:pt x="228600" y="342900"/>
                    </a:lnTo>
                    <a:lnTo>
                      <a:pt x="361950" y="342900"/>
                    </a:lnTo>
                    <a:cubicBezTo>
                      <a:pt x="372428" y="342900"/>
                      <a:pt x="381000" y="334328"/>
                      <a:pt x="381000" y="323850"/>
                    </a:cubicBezTo>
                    <a:lnTo>
                      <a:pt x="381000" y="142875"/>
                    </a:lnTo>
                    <a:lnTo>
                      <a:pt x="333375" y="142875"/>
                    </a:lnTo>
                    <a:cubicBezTo>
                      <a:pt x="333375" y="63818"/>
                      <a:pt x="269558" y="0"/>
                      <a:pt x="190500" y="0"/>
                    </a:cubicBezTo>
                    <a:cubicBezTo>
                      <a:pt x="111443" y="0"/>
                      <a:pt x="47625" y="63818"/>
                      <a:pt x="47625" y="142875"/>
                    </a:cubicBezTo>
                    <a:lnTo>
                      <a:pt x="0" y="142875"/>
                    </a:lnTo>
                    <a:lnTo>
                      <a:pt x="0" y="32385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4A14760-27CB-4710-A21D-8B6E3143D8AE}"/>
                  </a:ext>
                </a:extLst>
              </p:cNvPr>
              <p:cNvSpPr/>
              <p:nvPr/>
            </p:nvSpPr>
            <p:spPr>
              <a:xfrm>
                <a:off x="7908762" y="657225"/>
                <a:ext cx="304800" cy="142875"/>
              </a:xfrm>
              <a:custGeom>
                <a:avLst/>
                <a:gdLst>
                  <a:gd name="connsiteX0" fmla="*/ 292418 w 304800"/>
                  <a:gd name="connsiteY0" fmla="*/ 0 h 142875"/>
                  <a:gd name="connsiteX1" fmla="*/ 12382 w 304800"/>
                  <a:gd name="connsiteY1" fmla="*/ 0 h 142875"/>
                  <a:gd name="connsiteX2" fmla="*/ 0 w 304800"/>
                  <a:gd name="connsiteY2" fmla="*/ 12383 h 142875"/>
                  <a:gd name="connsiteX3" fmla="*/ 0 w 304800"/>
                  <a:gd name="connsiteY3" fmla="*/ 142875 h 142875"/>
                  <a:gd name="connsiteX4" fmla="*/ 304800 w 304800"/>
                  <a:gd name="connsiteY4" fmla="*/ 142875 h 142875"/>
                  <a:gd name="connsiteX5" fmla="*/ 304800 w 304800"/>
                  <a:gd name="connsiteY5" fmla="*/ 12383 h 142875"/>
                  <a:gd name="connsiteX6" fmla="*/ 292418 w 304800"/>
                  <a:gd name="connsiteY6" fmla="*/ 0 h 142875"/>
                  <a:gd name="connsiteX7" fmla="*/ 292418 w 304800"/>
                  <a:gd name="connsiteY7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4800" h="142875">
                    <a:moveTo>
                      <a:pt x="292418" y="0"/>
                    </a:moveTo>
                    <a:lnTo>
                      <a:pt x="12382" y="0"/>
                    </a:lnTo>
                    <a:cubicBezTo>
                      <a:pt x="5715" y="0"/>
                      <a:pt x="0" y="5715"/>
                      <a:pt x="0" y="12383"/>
                    </a:cubicBezTo>
                    <a:lnTo>
                      <a:pt x="0" y="142875"/>
                    </a:lnTo>
                    <a:lnTo>
                      <a:pt x="304800" y="142875"/>
                    </a:lnTo>
                    <a:lnTo>
                      <a:pt x="304800" y="12383"/>
                    </a:lnTo>
                    <a:cubicBezTo>
                      <a:pt x="304800" y="5715"/>
                      <a:pt x="299085" y="0"/>
                      <a:pt x="292418" y="0"/>
                    </a:cubicBezTo>
                    <a:lnTo>
                      <a:pt x="29241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76565B9-181E-4E2A-AA10-3FC6AD5D40BE}"/>
                  </a:ext>
                </a:extLst>
              </p:cNvPr>
              <p:cNvSpPr/>
              <p:nvPr/>
            </p:nvSpPr>
            <p:spPr>
              <a:xfrm>
                <a:off x="7737312" y="191453"/>
                <a:ext cx="647700" cy="600075"/>
              </a:xfrm>
              <a:custGeom>
                <a:avLst/>
                <a:gdLst>
                  <a:gd name="connsiteX0" fmla="*/ 609600 w 647700"/>
                  <a:gd name="connsiteY0" fmla="*/ 294323 h 600075"/>
                  <a:gd name="connsiteX1" fmla="*/ 590550 w 647700"/>
                  <a:gd name="connsiteY1" fmla="*/ 294323 h 600075"/>
                  <a:gd name="connsiteX2" fmla="*/ 590550 w 647700"/>
                  <a:gd name="connsiteY2" fmla="*/ 65723 h 600075"/>
                  <a:gd name="connsiteX3" fmla="*/ 552450 w 647700"/>
                  <a:gd name="connsiteY3" fmla="*/ 0 h 600075"/>
                  <a:gd name="connsiteX4" fmla="*/ 552450 w 647700"/>
                  <a:gd name="connsiteY4" fmla="*/ 170498 h 600075"/>
                  <a:gd name="connsiteX5" fmla="*/ 495300 w 647700"/>
                  <a:gd name="connsiteY5" fmla="*/ 227648 h 600075"/>
                  <a:gd name="connsiteX6" fmla="*/ 361950 w 647700"/>
                  <a:gd name="connsiteY6" fmla="*/ 227648 h 600075"/>
                  <a:gd name="connsiteX7" fmla="*/ 361950 w 647700"/>
                  <a:gd name="connsiteY7" fmla="*/ 246698 h 600075"/>
                  <a:gd name="connsiteX8" fmla="*/ 342900 w 647700"/>
                  <a:gd name="connsiteY8" fmla="*/ 265748 h 600075"/>
                  <a:gd name="connsiteX9" fmla="*/ 304800 w 647700"/>
                  <a:gd name="connsiteY9" fmla="*/ 265748 h 600075"/>
                  <a:gd name="connsiteX10" fmla="*/ 285750 w 647700"/>
                  <a:gd name="connsiteY10" fmla="*/ 246698 h 600075"/>
                  <a:gd name="connsiteX11" fmla="*/ 285750 w 647700"/>
                  <a:gd name="connsiteY11" fmla="*/ 227648 h 600075"/>
                  <a:gd name="connsiteX12" fmla="*/ 152400 w 647700"/>
                  <a:gd name="connsiteY12" fmla="*/ 227648 h 600075"/>
                  <a:gd name="connsiteX13" fmla="*/ 95250 w 647700"/>
                  <a:gd name="connsiteY13" fmla="*/ 170498 h 600075"/>
                  <a:gd name="connsiteX14" fmla="*/ 95250 w 647700"/>
                  <a:gd name="connsiteY14" fmla="*/ 0 h 600075"/>
                  <a:gd name="connsiteX15" fmla="*/ 57150 w 647700"/>
                  <a:gd name="connsiteY15" fmla="*/ 65723 h 600075"/>
                  <a:gd name="connsiteX16" fmla="*/ 57150 w 647700"/>
                  <a:gd name="connsiteY16" fmla="*/ 294323 h 600075"/>
                  <a:gd name="connsiteX17" fmla="*/ 38100 w 647700"/>
                  <a:gd name="connsiteY17" fmla="*/ 294323 h 600075"/>
                  <a:gd name="connsiteX18" fmla="*/ 0 w 647700"/>
                  <a:gd name="connsiteY18" fmla="*/ 332423 h 600075"/>
                  <a:gd name="connsiteX19" fmla="*/ 0 w 647700"/>
                  <a:gd name="connsiteY19" fmla="*/ 484823 h 600075"/>
                  <a:gd name="connsiteX20" fmla="*/ 38100 w 647700"/>
                  <a:gd name="connsiteY20" fmla="*/ 522923 h 600075"/>
                  <a:gd name="connsiteX21" fmla="*/ 57150 w 647700"/>
                  <a:gd name="connsiteY21" fmla="*/ 522923 h 600075"/>
                  <a:gd name="connsiteX22" fmla="*/ 57150 w 647700"/>
                  <a:gd name="connsiteY22" fmla="*/ 570548 h 600075"/>
                  <a:gd name="connsiteX23" fmla="*/ 95250 w 647700"/>
                  <a:gd name="connsiteY23" fmla="*/ 608648 h 600075"/>
                  <a:gd name="connsiteX24" fmla="*/ 133350 w 647700"/>
                  <a:gd name="connsiteY24" fmla="*/ 608648 h 600075"/>
                  <a:gd name="connsiteX25" fmla="*/ 133350 w 647700"/>
                  <a:gd name="connsiteY25" fmla="*/ 478155 h 600075"/>
                  <a:gd name="connsiteX26" fmla="*/ 183833 w 647700"/>
                  <a:gd name="connsiteY26" fmla="*/ 427673 h 600075"/>
                  <a:gd name="connsiteX27" fmla="*/ 464820 w 647700"/>
                  <a:gd name="connsiteY27" fmla="*/ 427673 h 600075"/>
                  <a:gd name="connsiteX28" fmla="*/ 515303 w 647700"/>
                  <a:gd name="connsiteY28" fmla="*/ 478155 h 600075"/>
                  <a:gd name="connsiteX29" fmla="*/ 515303 w 647700"/>
                  <a:gd name="connsiteY29" fmla="*/ 608648 h 600075"/>
                  <a:gd name="connsiteX30" fmla="*/ 553403 w 647700"/>
                  <a:gd name="connsiteY30" fmla="*/ 608648 h 600075"/>
                  <a:gd name="connsiteX31" fmla="*/ 591503 w 647700"/>
                  <a:gd name="connsiteY31" fmla="*/ 570548 h 600075"/>
                  <a:gd name="connsiteX32" fmla="*/ 591503 w 647700"/>
                  <a:gd name="connsiteY32" fmla="*/ 522923 h 600075"/>
                  <a:gd name="connsiteX33" fmla="*/ 610553 w 647700"/>
                  <a:gd name="connsiteY33" fmla="*/ 522923 h 600075"/>
                  <a:gd name="connsiteX34" fmla="*/ 648653 w 647700"/>
                  <a:gd name="connsiteY34" fmla="*/ 484823 h 600075"/>
                  <a:gd name="connsiteX35" fmla="*/ 648653 w 647700"/>
                  <a:gd name="connsiteY35" fmla="*/ 332423 h 600075"/>
                  <a:gd name="connsiteX36" fmla="*/ 609600 w 647700"/>
                  <a:gd name="connsiteY36" fmla="*/ 294323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47700" h="600075">
                    <a:moveTo>
                      <a:pt x="609600" y="294323"/>
                    </a:moveTo>
                    <a:lnTo>
                      <a:pt x="590550" y="294323"/>
                    </a:lnTo>
                    <a:lnTo>
                      <a:pt x="590550" y="65723"/>
                    </a:lnTo>
                    <a:cubicBezTo>
                      <a:pt x="590550" y="38100"/>
                      <a:pt x="576263" y="13335"/>
                      <a:pt x="552450" y="0"/>
                    </a:cubicBezTo>
                    <a:lnTo>
                      <a:pt x="552450" y="170498"/>
                    </a:lnTo>
                    <a:cubicBezTo>
                      <a:pt x="552450" y="201930"/>
                      <a:pt x="526733" y="227648"/>
                      <a:pt x="495300" y="227648"/>
                    </a:cubicBezTo>
                    <a:lnTo>
                      <a:pt x="361950" y="227648"/>
                    </a:lnTo>
                    <a:lnTo>
                      <a:pt x="361950" y="246698"/>
                    </a:lnTo>
                    <a:cubicBezTo>
                      <a:pt x="361950" y="257175"/>
                      <a:pt x="353378" y="265748"/>
                      <a:pt x="342900" y="265748"/>
                    </a:cubicBezTo>
                    <a:lnTo>
                      <a:pt x="304800" y="265748"/>
                    </a:lnTo>
                    <a:cubicBezTo>
                      <a:pt x="294323" y="265748"/>
                      <a:pt x="285750" y="257175"/>
                      <a:pt x="285750" y="246698"/>
                    </a:cubicBezTo>
                    <a:lnTo>
                      <a:pt x="285750" y="227648"/>
                    </a:lnTo>
                    <a:lnTo>
                      <a:pt x="152400" y="227648"/>
                    </a:lnTo>
                    <a:cubicBezTo>
                      <a:pt x="120968" y="227648"/>
                      <a:pt x="95250" y="201930"/>
                      <a:pt x="95250" y="170498"/>
                    </a:cubicBezTo>
                    <a:lnTo>
                      <a:pt x="95250" y="0"/>
                    </a:lnTo>
                    <a:cubicBezTo>
                      <a:pt x="71438" y="13335"/>
                      <a:pt x="57150" y="39053"/>
                      <a:pt x="57150" y="65723"/>
                    </a:cubicBezTo>
                    <a:lnTo>
                      <a:pt x="57150" y="294323"/>
                    </a:lnTo>
                    <a:lnTo>
                      <a:pt x="38100" y="294323"/>
                    </a:lnTo>
                    <a:cubicBezTo>
                      <a:pt x="17145" y="294323"/>
                      <a:pt x="0" y="311468"/>
                      <a:pt x="0" y="332423"/>
                    </a:cubicBezTo>
                    <a:lnTo>
                      <a:pt x="0" y="484823"/>
                    </a:lnTo>
                    <a:cubicBezTo>
                      <a:pt x="0" y="505777"/>
                      <a:pt x="17145" y="522923"/>
                      <a:pt x="38100" y="522923"/>
                    </a:cubicBezTo>
                    <a:lnTo>
                      <a:pt x="57150" y="522923"/>
                    </a:lnTo>
                    <a:lnTo>
                      <a:pt x="57150" y="570548"/>
                    </a:lnTo>
                    <a:cubicBezTo>
                      <a:pt x="57150" y="591502"/>
                      <a:pt x="74295" y="608648"/>
                      <a:pt x="95250" y="608648"/>
                    </a:cubicBezTo>
                    <a:lnTo>
                      <a:pt x="133350" y="608648"/>
                    </a:lnTo>
                    <a:lnTo>
                      <a:pt x="133350" y="478155"/>
                    </a:lnTo>
                    <a:cubicBezTo>
                      <a:pt x="133350" y="450533"/>
                      <a:pt x="156210" y="427673"/>
                      <a:pt x="183833" y="427673"/>
                    </a:cubicBezTo>
                    <a:lnTo>
                      <a:pt x="464820" y="427673"/>
                    </a:lnTo>
                    <a:cubicBezTo>
                      <a:pt x="492442" y="427673"/>
                      <a:pt x="515303" y="450533"/>
                      <a:pt x="515303" y="478155"/>
                    </a:cubicBezTo>
                    <a:lnTo>
                      <a:pt x="515303" y="608648"/>
                    </a:lnTo>
                    <a:lnTo>
                      <a:pt x="553403" y="608648"/>
                    </a:lnTo>
                    <a:cubicBezTo>
                      <a:pt x="574358" y="608648"/>
                      <a:pt x="591503" y="591502"/>
                      <a:pt x="591503" y="570548"/>
                    </a:cubicBezTo>
                    <a:lnTo>
                      <a:pt x="591503" y="522923"/>
                    </a:lnTo>
                    <a:lnTo>
                      <a:pt x="610553" y="522923"/>
                    </a:lnTo>
                    <a:cubicBezTo>
                      <a:pt x="631508" y="522923"/>
                      <a:pt x="648653" y="505777"/>
                      <a:pt x="648653" y="484823"/>
                    </a:cubicBezTo>
                    <a:lnTo>
                      <a:pt x="648653" y="332423"/>
                    </a:lnTo>
                    <a:cubicBezTo>
                      <a:pt x="647700" y="311468"/>
                      <a:pt x="630555" y="294323"/>
                      <a:pt x="609600" y="2943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B25FE-D414-4232-8063-30D8CB278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66750"/>
            <a:ext cx="3810000" cy="3810000"/>
          </a:xfrm>
          <a:prstGeom prst="rect">
            <a:avLst/>
          </a:prstGeom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E601B2BB-3C37-44EE-8D19-C5087F77D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Identity</a:t>
            </a:r>
          </a:p>
          <a:p>
            <a:pPr marL="685775" lvl="1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Self-concept</a:t>
            </a:r>
          </a:p>
          <a:p>
            <a:pPr marL="685775" lvl="1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Connections</a:t>
            </a:r>
          </a:p>
          <a:p>
            <a:pPr marL="685775" lvl="1" indent="-34290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Culture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D25F80-3D01-4222-AF08-57979A2CA07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Identity and Culture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3">
            <a:extLst>
              <a:ext uri="{FF2B5EF4-FFF2-40B4-BE49-F238E27FC236}">
                <a16:creationId xmlns:a16="http://schemas.microsoft.com/office/drawing/2014/main" id="{814C4ACF-53D8-4C0C-8B66-CADF44FEF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dirty="0"/>
              <a:t>The Indian Child Welfare Act: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Provides funds to tribes to operate child and family services programs;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Gives tribes exclusive jurisdiction over any American Indian child who resides within the reservation;</a:t>
            </a:r>
          </a:p>
          <a:p>
            <a:pPr marL="685775" lvl="1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Gives tribal courts exclusive jurisdiction over any child who is a ward of the tribal court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0501A5-B0F0-49F1-8DEC-AB8C1201F4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Indian Child Welfare Act (ICWA)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B730B00-F16E-4E6F-8150-B94EF6DB4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Decreases the time children wait to be adopted;</a:t>
            </a:r>
          </a:p>
          <a:p>
            <a:pPr marL="685775" lvl="1" indent="-342900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Prohibits denial or placement delays (by any agency receiving federal funds) because of race, color, or national origin;</a:t>
            </a:r>
          </a:p>
          <a:p>
            <a:pPr marL="685775" lvl="1" indent="-342900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Encourages transracial placements when appropriate same-race placements are not available;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4FDCE6-E1C4-4048-A114-C7687B0D0B9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Multiethnic Placement Act of 1994 (MEPA) and Amendment of 1996 (IEP)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AB730B00-F16E-4E6F-8150-B94EF6DB4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775" lvl="1" indent="-342900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Prevents discrimination in child placement or in the choice of foster and adoptive homes, based on race, color, or national origin;</a:t>
            </a:r>
          </a:p>
          <a:p>
            <a:pPr marL="685775" lvl="1" indent="-342900">
              <a:spcBef>
                <a:spcPct val="55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646569"/>
                </a:solidFill>
              </a:rPr>
              <a:t>Develops a diverse pool of foster and adoptive families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4FDCE6-E1C4-4048-A114-C7687B0D0B9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Multiethnic Placement Act of 1994 (MEPA) and Amendment of 1996 (IEP) </a:t>
            </a:r>
            <a:r>
              <a:rPr lang="en-US" altLang="en-US" i="1" dirty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3748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2965A-7681-48DB-A554-116F843484E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The Alliance Model of Child Welfare Practice*</a:t>
            </a:r>
            <a:endParaRPr lang="en-US" dirty="0"/>
          </a:p>
        </p:txBody>
      </p:sp>
      <p:pic>
        <p:nvPicPr>
          <p:cNvPr id="86022" name="Picture 4" descr="Meeting 6 #1">
            <a:extLst>
              <a:ext uri="{FF2B5EF4-FFF2-40B4-BE49-F238E27FC236}">
                <a16:creationId xmlns:a16="http://schemas.microsoft.com/office/drawing/2014/main" id="{D0E5BC84-EBEE-49F2-A8DF-210BAA9B4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14" y="1220390"/>
            <a:ext cx="4346972" cy="34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 Box 5">
            <a:extLst>
              <a:ext uri="{FF2B5EF4-FFF2-40B4-BE49-F238E27FC236}">
                <a16:creationId xmlns:a16="http://schemas.microsoft.com/office/drawing/2014/main" id="{6A51835A-BEBF-42C4-A06B-79812F118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4781550"/>
            <a:ext cx="64579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 dirty="0">
                <a:cs typeface="Arial" panose="020B0604020202020204" pitchFamily="34" charset="0"/>
              </a:rPr>
              <a:t>*Adapted from Thomas D. Morton, “Partnerships in Parenting,” CWI.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>
            <a:extLst>
              <a:ext uri="{FF2B5EF4-FFF2-40B4-BE49-F238E27FC236}">
                <a16:creationId xmlns:a16="http://schemas.microsoft.com/office/drawing/2014/main" id="{8634123A-FE40-4EBF-92AE-65E6BB1FB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Occurs when two or more adults have joint responsibility for care, nurturing, and decision making for the same child.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68B354-4107-497F-8A7F-0ECED63AD65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en-US" dirty="0"/>
              <a:t>Shared Parenting</a:t>
            </a:r>
            <a:endParaRPr lang="en-US" dirty="0"/>
          </a:p>
        </p:txBody>
      </p:sp>
      <p:sp>
        <p:nvSpPr>
          <p:cNvPr id="6" name="Graphic 64" descr="Brain in head">
            <a:extLst>
              <a:ext uri="{FF2B5EF4-FFF2-40B4-BE49-F238E27FC236}">
                <a16:creationId xmlns:a16="http://schemas.microsoft.com/office/drawing/2014/main" id="{10E5A8E7-60C1-4DBE-9598-B84D7116BFEE}"/>
              </a:ext>
            </a:extLst>
          </p:cNvPr>
          <p:cNvSpPr/>
          <p:nvPr/>
        </p:nvSpPr>
        <p:spPr>
          <a:xfrm flipH="1">
            <a:off x="8199120" y="666750"/>
            <a:ext cx="518160" cy="609600"/>
          </a:xfrm>
          <a:custGeom>
            <a:avLst/>
            <a:gdLst>
              <a:gd name="connsiteX0" fmla="*/ 348387 w 518160"/>
              <a:gd name="connsiteY0" fmla="*/ 249936 h 609600"/>
              <a:gd name="connsiteX1" fmla="*/ 280569 w 518160"/>
              <a:gd name="connsiteY1" fmla="*/ 249936 h 609600"/>
              <a:gd name="connsiteX2" fmla="*/ 227991 w 518160"/>
              <a:gd name="connsiteY2" fmla="*/ 301752 h 609600"/>
              <a:gd name="connsiteX3" fmla="*/ 227991 w 518160"/>
              <a:gd name="connsiteY3" fmla="*/ 358140 h 609600"/>
              <a:gd name="connsiteX4" fmla="*/ 193701 w 518160"/>
              <a:gd name="connsiteY4" fmla="*/ 358140 h 609600"/>
              <a:gd name="connsiteX5" fmla="*/ 193701 w 518160"/>
              <a:gd name="connsiteY5" fmla="*/ 313182 h 609600"/>
              <a:gd name="connsiteX6" fmla="*/ 183033 w 518160"/>
              <a:gd name="connsiteY6" fmla="*/ 263652 h 609600"/>
              <a:gd name="connsiteX7" fmla="*/ 160173 w 518160"/>
              <a:gd name="connsiteY7" fmla="*/ 243840 h 609600"/>
              <a:gd name="connsiteX8" fmla="*/ 143409 w 518160"/>
              <a:gd name="connsiteY8" fmla="*/ 229362 h 609600"/>
              <a:gd name="connsiteX9" fmla="*/ 138075 w 518160"/>
              <a:gd name="connsiteY9" fmla="*/ 218694 h 609600"/>
              <a:gd name="connsiteX10" fmla="*/ 166269 w 518160"/>
              <a:gd name="connsiteY10" fmla="*/ 214884 h 609600"/>
              <a:gd name="connsiteX11" fmla="*/ 174651 w 518160"/>
              <a:gd name="connsiteY11" fmla="*/ 207264 h 609600"/>
              <a:gd name="connsiteX12" fmla="*/ 168555 w 518160"/>
              <a:gd name="connsiteY12" fmla="*/ 197358 h 609600"/>
              <a:gd name="connsiteX13" fmla="*/ 133503 w 518160"/>
              <a:gd name="connsiteY13" fmla="*/ 201168 h 609600"/>
              <a:gd name="connsiteX14" fmla="*/ 132741 w 518160"/>
              <a:gd name="connsiteY14" fmla="*/ 197358 h 609600"/>
              <a:gd name="connsiteX15" fmla="*/ 135027 w 518160"/>
              <a:gd name="connsiteY15" fmla="*/ 176784 h 609600"/>
              <a:gd name="connsiteX16" fmla="*/ 170841 w 518160"/>
              <a:gd name="connsiteY16" fmla="*/ 148590 h 609600"/>
              <a:gd name="connsiteX17" fmla="*/ 179985 w 518160"/>
              <a:gd name="connsiteY17" fmla="*/ 146304 h 609600"/>
              <a:gd name="connsiteX18" fmla="*/ 182271 w 518160"/>
              <a:gd name="connsiteY18" fmla="*/ 145542 h 609600"/>
              <a:gd name="connsiteX19" fmla="*/ 183033 w 518160"/>
              <a:gd name="connsiteY19" fmla="*/ 145542 h 609600"/>
              <a:gd name="connsiteX20" fmla="*/ 192939 w 518160"/>
              <a:gd name="connsiteY20" fmla="*/ 147828 h 609600"/>
              <a:gd name="connsiteX21" fmla="*/ 196749 w 518160"/>
              <a:gd name="connsiteY21" fmla="*/ 148590 h 609600"/>
              <a:gd name="connsiteX22" fmla="*/ 201321 w 518160"/>
              <a:gd name="connsiteY22" fmla="*/ 149352 h 609600"/>
              <a:gd name="connsiteX23" fmla="*/ 211989 w 518160"/>
              <a:gd name="connsiteY23" fmla="*/ 181356 h 609600"/>
              <a:gd name="connsiteX24" fmla="*/ 196749 w 518160"/>
              <a:gd name="connsiteY24" fmla="*/ 211074 h 609600"/>
              <a:gd name="connsiteX25" fmla="*/ 195987 w 518160"/>
              <a:gd name="connsiteY25" fmla="*/ 223266 h 609600"/>
              <a:gd name="connsiteX26" fmla="*/ 207417 w 518160"/>
              <a:gd name="connsiteY26" fmla="*/ 224028 h 609600"/>
              <a:gd name="connsiteX27" fmla="*/ 220371 w 518160"/>
              <a:gd name="connsiteY27" fmla="*/ 208026 h 609600"/>
              <a:gd name="connsiteX28" fmla="*/ 221133 w 518160"/>
              <a:gd name="connsiteY28" fmla="*/ 208026 h 609600"/>
              <a:gd name="connsiteX29" fmla="*/ 258471 w 518160"/>
              <a:gd name="connsiteY29" fmla="*/ 196596 h 609600"/>
              <a:gd name="connsiteX30" fmla="*/ 262281 w 518160"/>
              <a:gd name="connsiteY30" fmla="*/ 191262 h 609600"/>
              <a:gd name="connsiteX31" fmla="*/ 260757 w 518160"/>
              <a:gd name="connsiteY31" fmla="*/ 185166 h 609600"/>
              <a:gd name="connsiteX32" fmla="*/ 249327 w 518160"/>
              <a:gd name="connsiteY32" fmla="*/ 182880 h 609600"/>
              <a:gd name="connsiteX33" fmla="*/ 227229 w 518160"/>
              <a:gd name="connsiteY33" fmla="*/ 190500 h 609600"/>
              <a:gd name="connsiteX34" fmla="*/ 228753 w 518160"/>
              <a:gd name="connsiteY34" fmla="*/ 182880 h 609600"/>
              <a:gd name="connsiteX35" fmla="*/ 224181 w 518160"/>
              <a:gd name="connsiteY35" fmla="*/ 154686 h 609600"/>
              <a:gd name="connsiteX36" fmla="*/ 242469 w 518160"/>
              <a:gd name="connsiteY36" fmla="*/ 156210 h 609600"/>
              <a:gd name="connsiteX37" fmla="*/ 258471 w 518160"/>
              <a:gd name="connsiteY37" fmla="*/ 154686 h 609600"/>
              <a:gd name="connsiteX38" fmla="*/ 296571 w 518160"/>
              <a:gd name="connsiteY38" fmla="*/ 179070 h 609600"/>
              <a:gd name="connsiteX39" fmla="*/ 334671 w 518160"/>
              <a:gd name="connsiteY39" fmla="*/ 223266 h 609600"/>
              <a:gd name="connsiteX40" fmla="*/ 338481 w 518160"/>
              <a:gd name="connsiteY40" fmla="*/ 231648 h 609600"/>
              <a:gd name="connsiteX41" fmla="*/ 347625 w 518160"/>
              <a:gd name="connsiteY41" fmla="*/ 231648 h 609600"/>
              <a:gd name="connsiteX42" fmla="*/ 351435 w 518160"/>
              <a:gd name="connsiteY42" fmla="*/ 223266 h 609600"/>
              <a:gd name="connsiteX43" fmla="*/ 330861 w 518160"/>
              <a:gd name="connsiteY43" fmla="*/ 181356 h 609600"/>
              <a:gd name="connsiteX44" fmla="*/ 357531 w 518160"/>
              <a:gd name="connsiteY44" fmla="*/ 167640 h 609600"/>
              <a:gd name="connsiteX45" fmla="*/ 356769 w 518160"/>
              <a:gd name="connsiteY45" fmla="*/ 155448 h 609600"/>
              <a:gd name="connsiteX46" fmla="*/ 344577 w 518160"/>
              <a:gd name="connsiteY46" fmla="*/ 156210 h 609600"/>
              <a:gd name="connsiteX47" fmla="*/ 316383 w 518160"/>
              <a:gd name="connsiteY47" fmla="*/ 163830 h 609600"/>
              <a:gd name="connsiteX48" fmla="*/ 276759 w 518160"/>
              <a:gd name="connsiteY48" fmla="*/ 149352 h 609600"/>
              <a:gd name="connsiteX49" fmla="*/ 306477 w 518160"/>
              <a:gd name="connsiteY49" fmla="*/ 123444 h 609600"/>
              <a:gd name="connsiteX50" fmla="*/ 303429 w 518160"/>
              <a:gd name="connsiteY50" fmla="*/ 111252 h 609600"/>
              <a:gd name="connsiteX51" fmla="*/ 291999 w 518160"/>
              <a:gd name="connsiteY51" fmla="*/ 114300 h 609600"/>
              <a:gd name="connsiteX52" fmla="*/ 208179 w 518160"/>
              <a:gd name="connsiteY52" fmla="*/ 134112 h 609600"/>
              <a:gd name="connsiteX53" fmla="*/ 221133 w 518160"/>
              <a:gd name="connsiteY53" fmla="*/ 99822 h 609600"/>
              <a:gd name="connsiteX54" fmla="*/ 216561 w 518160"/>
              <a:gd name="connsiteY54" fmla="*/ 92202 h 609600"/>
              <a:gd name="connsiteX55" fmla="*/ 207417 w 518160"/>
              <a:gd name="connsiteY55" fmla="*/ 92964 h 609600"/>
              <a:gd name="connsiteX56" fmla="*/ 203607 w 518160"/>
              <a:gd name="connsiteY56" fmla="*/ 101346 h 609600"/>
              <a:gd name="connsiteX57" fmla="*/ 176175 w 518160"/>
              <a:gd name="connsiteY57" fmla="*/ 130302 h 609600"/>
              <a:gd name="connsiteX58" fmla="*/ 168555 w 518160"/>
              <a:gd name="connsiteY58" fmla="*/ 132588 h 609600"/>
              <a:gd name="connsiteX59" fmla="*/ 142647 w 518160"/>
              <a:gd name="connsiteY59" fmla="*/ 110490 h 609600"/>
              <a:gd name="connsiteX60" fmla="*/ 134265 w 518160"/>
              <a:gd name="connsiteY60" fmla="*/ 112776 h 609600"/>
              <a:gd name="connsiteX61" fmla="*/ 131979 w 518160"/>
              <a:gd name="connsiteY61" fmla="*/ 121920 h 609600"/>
              <a:gd name="connsiteX62" fmla="*/ 138837 w 518160"/>
              <a:gd name="connsiteY62" fmla="*/ 128016 h 609600"/>
              <a:gd name="connsiteX63" fmla="*/ 152553 w 518160"/>
              <a:gd name="connsiteY63" fmla="*/ 139446 h 609600"/>
              <a:gd name="connsiteX64" fmla="*/ 152553 w 518160"/>
              <a:gd name="connsiteY64" fmla="*/ 140208 h 609600"/>
              <a:gd name="connsiteX65" fmla="*/ 121311 w 518160"/>
              <a:gd name="connsiteY65" fmla="*/ 172212 h 609600"/>
              <a:gd name="connsiteX66" fmla="*/ 119025 w 518160"/>
              <a:gd name="connsiteY66" fmla="*/ 182880 h 609600"/>
              <a:gd name="connsiteX67" fmla="*/ 115215 w 518160"/>
              <a:gd name="connsiteY67" fmla="*/ 177546 h 609600"/>
              <a:gd name="connsiteX68" fmla="*/ 109119 w 518160"/>
              <a:gd name="connsiteY68" fmla="*/ 156972 h 609600"/>
              <a:gd name="connsiteX69" fmla="*/ 103785 w 518160"/>
              <a:gd name="connsiteY69" fmla="*/ 150114 h 609600"/>
              <a:gd name="connsiteX70" fmla="*/ 95403 w 518160"/>
              <a:gd name="connsiteY70" fmla="*/ 151638 h 609600"/>
              <a:gd name="connsiteX71" fmla="*/ 93117 w 518160"/>
              <a:gd name="connsiteY71" fmla="*/ 160020 h 609600"/>
              <a:gd name="connsiteX72" fmla="*/ 101499 w 518160"/>
              <a:gd name="connsiteY72" fmla="*/ 185166 h 609600"/>
              <a:gd name="connsiteX73" fmla="*/ 120549 w 518160"/>
              <a:gd name="connsiteY73" fmla="*/ 202692 h 609600"/>
              <a:gd name="connsiteX74" fmla="*/ 130455 w 518160"/>
              <a:gd name="connsiteY74" fmla="*/ 233934 h 609600"/>
              <a:gd name="connsiteX75" fmla="*/ 110643 w 518160"/>
              <a:gd name="connsiteY75" fmla="*/ 250698 h 609600"/>
              <a:gd name="connsiteX76" fmla="*/ 106071 w 518160"/>
              <a:gd name="connsiteY76" fmla="*/ 258318 h 609600"/>
              <a:gd name="connsiteX77" fmla="*/ 110643 w 518160"/>
              <a:gd name="connsiteY77" fmla="*/ 265938 h 609600"/>
              <a:gd name="connsiteX78" fmla="*/ 119025 w 518160"/>
              <a:gd name="connsiteY78" fmla="*/ 265176 h 609600"/>
              <a:gd name="connsiteX79" fmla="*/ 139599 w 518160"/>
              <a:gd name="connsiteY79" fmla="*/ 247650 h 609600"/>
              <a:gd name="connsiteX80" fmla="*/ 153315 w 518160"/>
              <a:gd name="connsiteY80" fmla="*/ 257556 h 609600"/>
              <a:gd name="connsiteX81" fmla="*/ 173127 w 518160"/>
              <a:gd name="connsiteY81" fmla="*/ 274320 h 609600"/>
              <a:gd name="connsiteX82" fmla="*/ 179985 w 518160"/>
              <a:gd name="connsiteY82" fmla="*/ 312420 h 609600"/>
              <a:gd name="connsiteX83" fmla="*/ 179985 w 518160"/>
              <a:gd name="connsiteY83" fmla="*/ 358140 h 609600"/>
              <a:gd name="connsiteX84" fmla="*/ 144933 w 518160"/>
              <a:gd name="connsiteY84" fmla="*/ 358140 h 609600"/>
              <a:gd name="connsiteX85" fmla="*/ 114453 w 518160"/>
              <a:gd name="connsiteY85" fmla="*/ 297180 h 609600"/>
              <a:gd name="connsiteX86" fmla="*/ 66447 w 518160"/>
              <a:gd name="connsiteY86" fmla="*/ 246126 h 609600"/>
              <a:gd name="connsiteX87" fmla="*/ 65685 w 518160"/>
              <a:gd name="connsiteY87" fmla="*/ 240792 h 609600"/>
              <a:gd name="connsiteX88" fmla="*/ 67971 w 518160"/>
              <a:gd name="connsiteY88" fmla="*/ 179832 h 609600"/>
              <a:gd name="connsiteX89" fmla="*/ 65685 w 518160"/>
              <a:gd name="connsiteY89" fmla="*/ 163830 h 609600"/>
              <a:gd name="connsiteX90" fmla="*/ 107595 w 518160"/>
              <a:gd name="connsiteY90" fmla="*/ 113538 h 609600"/>
              <a:gd name="connsiteX91" fmla="*/ 157125 w 518160"/>
              <a:gd name="connsiteY91" fmla="*/ 78486 h 609600"/>
              <a:gd name="connsiteX92" fmla="*/ 169317 w 518160"/>
              <a:gd name="connsiteY92" fmla="*/ 80010 h 609600"/>
              <a:gd name="connsiteX93" fmla="*/ 205893 w 518160"/>
              <a:gd name="connsiteY93" fmla="*/ 61722 h 609600"/>
              <a:gd name="connsiteX94" fmla="*/ 244755 w 518160"/>
              <a:gd name="connsiteY94" fmla="*/ 75438 h 609600"/>
              <a:gd name="connsiteX95" fmla="*/ 290475 w 518160"/>
              <a:gd name="connsiteY95" fmla="*/ 68580 h 609600"/>
              <a:gd name="connsiteX96" fmla="*/ 324003 w 518160"/>
              <a:gd name="connsiteY96" fmla="*/ 100584 h 609600"/>
              <a:gd name="connsiteX97" fmla="*/ 327051 w 518160"/>
              <a:gd name="connsiteY97" fmla="*/ 100584 h 609600"/>
              <a:gd name="connsiteX98" fmla="*/ 379629 w 518160"/>
              <a:gd name="connsiteY98" fmla="*/ 152400 h 609600"/>
              <a:gd name="connsiteX99" fmla="*/ 379629 w 518160"/>
              <a:gd name="connsiteY99" fmla="*/ 154686 h 609600"/>
              <a:gd name="connsiteX100" fmla="*/ 405537 w 518160"/>
              <a:gd name="connsiteY100" fmla="*/ 203454 h 609600"/>
              <a:gd name="connsiteX101" fmla="*/ 348387 w 518160"/>
              <a:gd name="connsiteY101" fmla="*/ 249936 h 609600"/>
              <a:gd name="connsiteX102" fmla="*/ 510693 w 518160"/>
              <a:gd name="connsiteY102" fmla="*/ 329946 h 609600"/>
              <a:gd name="connsiteX103" fmla="*/ 458115 w 518160"/>
              <a:gd name="connsiteY103" fmla="*/ 239268 h 609600"/>
              <a:gd name="connsiteX104" fmla="*/ 458115 w 518160"/>
              <a:gd name="connsiteY104" fmla="*/ 236220 h 609600"/>
              <a:gd name="connsiteX105" fmla="*/ 346101 w 518160"/>
              <a:gd name="connsiteY105" fmla="*/ 32004 h 609600"/>
              <a:gd name="connsiteX106" fmla="*/ 112167 w 518160"/>
              <a:gd name="connsiteY106" fmla="*/ 32004 h 609600"/>
              <a:gd name="connsiteX107" fmla="*/ 153 w 518160"/>
              <a:gd name="connsiteY107" fmla="*/ 236220 h 609600"/>
              <a:gd name="connsiteX108" fmla="*/ 90069 w 518160"/>
              <a:gd name="connsiteY108" fmla="*/ 419100 h 609600"/>
              <a:gd name="connsiteX109" fmla="*/ 90069 w 518160"/>
              <a:gd name="connsiteY109" fmla="*/ 609600 h 609600"/>
              <a:gd name="connsiteX110" fmla="*/ 330861 w 518160"/>
              <a:gd name="connsiteY110" fmla="*/ 609600 h 609600"/>
              <a:gd name="connsiteX111" fmla="*/ 330861 w 518160"/>
              <a:gd name="connsiteY111" fmla="*/ 518922 h 609600"/>
              <a:gd name="connsiteX112" fmla="*/ 368199 w 518160"/>
              <a:gd name="connsiteY112" fmla="*/ 518922 h 609600"/>
              <a:gd name="connsiteX113" fmla="*/ 432207 w 518160"/>
              <a:gd name="connsiteY113" fmla="*/ 492252 h 609600"/>
              <a:gd name="connsiteX114" fmla="*/ 458115 w 518160"/>
              <a:gd name="connsiteY114" fmla="*/ 428244 h 609600"/>
              <a:gd name="connsiteX115" fmla="*/ 458115 w 518160"/>
              <a:gd name="connsiteY115" fmla="*/ 382524 h 609600"/>
              <a:gd name="connsiteX116" fmla="*/ 491643 w 518160"/>
              <a:gd name="connsiteY116" fmla="*/ 382524 h 609600"/>
              <a:gd name="connsiteX117" fmla="*/ 510693 w 518160"/>
              <a:gd name="connsiteY117" fmla="*/ 329946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18160" h="609600">
                <a:moveTo>
                  <a:pt x="348387" y="249936"/>
                </a:moveTo>
                <a:lnTo>
                  <a:pt x="280569" y="249936"/>
                </a:lnTo>
                <a:cubicBezTo>
                  <a:pt x="251613" y="249936"/>
                  <a:pt x="227991" y="272796"/>
                  <a:pt x="227991" y="301752"/>
                </a:cubicBezTo>
                <a:lnTo>
                  <a:pt x="227991" y="358140"/>
                </a:lnTo>
                <a:lnTo>
                  <a:pt x="193701" y="358140"/>
                </a:lnTo>
                <a:lnTo>
                  <a:pt x="193701" y="313182"/>
                </a:lnTo>
                <a:cubicBezTo>
                  <a:pt x="193701" y="297180"/>
                  <a:pt x="194463" y="276606"/>
                  <a:pt x="183033" y="263652"/>
                </a:cubicBezTo>
                <a:cubicBezTo>
                  <a:pt x="176175" y="256032"/>
                  <a:pt x="168555" y="249936"/>
                  <a:pt x="160173" y="243840"/>
                </a:cubicBezTo>
                <a:cubicBezTo>
                  <a:pt x="154077" y="240030"/>
                  <a:pt x="147981" y="235458"/>
                  <a:pt x="143409" y="229362"/>
                </a:cubicBezTo>
                <a:cubicBezTo>
                  <a:pt x="141123" y="226314"/>
                  <a:pt x="139599" y="222504"/>
                  <a:pt x="138075" y="218694"/>
                </a:cubicBezTo>
                <a:cubicBezTo>
                  <a:pt x="147219" y="214884"/>
                  <a:pt x="157125" y="214122"/>
                  <a:pt x="166269" y="214884"/>
                </a:cubicBezTo>
                <a:cubicBezTo>
                  <a:pt x="170841" y="214884"/>
                  <a:pt x="174651" y="211836"/>
                  <a:pt x="174651" y="207264"/>
                </a:cubicBezTo>
                <a:cubicBezTo>
                  <a:pt x="175413" y="202692"/>
                  <a:pt x="172365" y="198882"/>
                  <a:pt x="168555" y="197358"/>
                </a:cubicBezTo>
                <a:cubicBezTo>
                  <a:pt x="157125" y="195834"/>
                  <a:pt x="144933" y="197358"/>
                  <a:pt x="133503" y="201168"/>
                </a:cubicBezTo>
                <a:cubicBezTo>
                  <a:pt x="133503" y="199644"/>
                  <a:pt x="133503" y="198120"/>
                  <a:pt x="132741" y="197358"/>
                </a:cubicBezTo>
                <a:cubicBezTo>
                  <a:pt x="131979" y="190500"/>
                  <a:pt x="133503" y="183642"/>
                  <a:pt x="135027" y="176784"/>
                </a:cubicBezTo>
                <a:cubicBezTo>
                  <a:pt x="141123" y="160782"/>
                  <a:pt x="156363" y="153924"/>
                  <a:pt x="170841" y="148590"/>
                </a:cubicBezTo>
                <a:cubicBezTo>
                  <a:pt x="173127" y="147828"/>
                  <a:pt x="176175" y="147066"/>
                  <a:pt x="179985" y="146304"/>
                </a:cubicBezTo>
                <a:lnTo>
                  <a:pt x="182271" y="145542"/>
                </a:lnTo>
                <a:lnTo>
                  <a:pt x="183033" y="145542"/>
                </a:lnTo>
                <a:cubicBezTo>
                  <a:pt x="186843" y="146304"/>
                  <a:pt x="189891" y="147066"/>
                  <a:pt x="192939" y="147828"/>
                </a:cubicBezTo>
                <a:lnTo>
                  <a:pt x="196749" y="148590"/>
                </a:lnTo>
                <a:lnTo>
                  <a:pt x="201321" y="149352"/>
                </a:lnTo>
                <a:cubicBezTo>
                  <a:pt x="208941" y="158496"/>
                  <a:pt x="212751" y="169926"/>
                  <a:pt x="211989" y="181356"/>
                </a:cubicBezTo>
                <a:cubicBezTo>
                  <a:pt x="211227" y="192786"/>
                  <a:pt x="205893" y="203454"/>
                  <a:pt x="196749" y="211074"/>
                </a:cubicBezTo>
                <a:cubicBezTo>
                  <a:pt x="193701" y="214122"/>
                  <a:pt x="192939" y="219456"/>
                  <a:pt x="195987" y="223266"/>
                </a:cubicBezTo>
                <a:cubicBezTo>
                  <a:pt x="199035" y="226314"/>
                  <a:pt x="203607" y="227076"/>
                  <a:pt x="207417" y="224028"/>
                </a:cubicBezTo>
                <a:cubicBezTo>
                  <a:pt x="212751" y="219456"/>
                  <a:pt x="217323" y="214122"/>
                  <a:pt x="220371" y="208026"/>
                </a:cubicBezTo>
                <a:lnTo>
                  <a:pt x="221133" y="208026"/>
                </a:lnTo>
                <a:cubicBezTo>
                  <a:pt x="234087" y="206502"/>
                  <a:pt x="247041" y="202692"/>
                  <a:pt x="258471" y="196596"/>
                </a:cubicBezTo>
                <a:cubicBezTo>
                  <a:pt x="259995" y="195072"/>
                  <a:pt x="261519" y="193548"/>
                  <a:pt x="262281" y="191262"/>
                </a:cubicBezTo>
                <a:cubicBezTo>
                  <a:pt x="263043" y="188976"/>
                  <a:pt x="262281" y="186690"/>
                  <a:pt x="260757" y="185166"/>
                </a:cubicBezTo>
                <a:cubicBezTo>
                  <a:pt x="257709" y="181356"/>
                  <a:pt x="253137" y="180594"/>
                  <a:pt x="249327" y="182880"/>
                </a:cubicBezTo>
                <a:cubicBezTo>
                  <a:pt x="242469" y="186690"/>
                  <a:pt x="235611" y="189738"/>
                  <a:pt x="227229" y="190500"/>
                </a:cubicBezTo>
                <a:cubicBezTo>
                  <a:pt x="227991" y="188214"/>
                  <a:pt x="228753" y="185166"/>
                  <a:pt x="228753" y="182880"/>
                </a:cubicBezTo>
                <a:cubicBezTo>
                  <a:pt x="229515" y="172974"/>
                  <a:pt x="227991" y="163068"/>
                  <a:pt x="224181" y="154686"/>
                </a:cubicBezTo>
                <a:cubicBezTo>
                  <a:pt x="230277" y="155448"/>
                  <a:pt x="236373" y="156210"/>
                  <a:pt x="242469" y="156210"/>
                </a:cubicBezTo>
                <a:cubicBezTo>
                  <a:pt x="247803" y="156210"/>
                  <a:pt x="253137" y="155448"/>
                  <a:pt x="258471" y="154686"/>
                </a:cubicBezTo>
                <a:cubicBezTo>
                  <a:pt x="268377" y="166878"/>
                  <a:pt x="281331" y="175260"/>
                  <a:pt x="296571" y="179070"/>
                </a:cubicBezTo>
                <a:cubicBezTo>
                  <a:pt x="316383" y="188976"/>
                  <a:pt x="334671" y="201930"/>
                  <a:pt x="334671" y="223266"/>
                </a:cubicBezTo>
                <a:cubicBezTo>
                  <a:pt x="334671" y="226314"/>
                  <a:pt x="336195" y="230124"/>
                  <a:pt x="338481" y="231648"/>
                </a:cubicBezTo>
                <a:cubicBezTo>
                  <a:pt x="341529" y="233172"/>
                  <a:pt x="344577" y="233172"/>
                  <a:pt x="347625" y="231648"/>
                </a:cubicBezTo>
                <a:cubicBezTo>
                  <a:pt x="350673" y="230124"/>
                  <a:pt x="352197" y="226314"/>
                  <a:pt x="351435" y="223266"/>
                </a:cubicBezTo>
                <a:cubicBezTo>
                  <a:pt x="351435" y="206502"/>
                  <a:pt x="343815" y="191262"/>
                  <a:pt x="330861" y="181356"/>
                </a:cubicBezTo>
                <a:cubicBezTo>
                  <a:pt x="341529" y="180594"/>
                  <a:pt x="350673" y="175260"/>
                  <a:pt x="357531" y="167640"/>
                </a:cubicBezTo>
                <a:cubicBezTo>
                  <a:pt x="360579" y="163830"/>
                  <a:pt x="359817" y="158496"/>
                  <a:pt x="356769" y="155448"/>
                </a:cubicBezTo>
                <a:cubicBezTo>
                  <a:pt x="352959" y="152400"/>
                  <a:pt x="347625" y="153162"/>
                  <a:pt x="344577" y="156210"/>
                </a:cubicBezTo>
                <a:cubicBezTo>
                  <a:pt x="340767" y="160782"/>
                  <a:pt x="330861" y="164592"/>
                  <a:pt x="316383" y="163830"/>
                </a:cubicBezTo>
                <a:cubicBezTo>
                  <a:pt x="301905" y="163830"/>
                  <a:pt x="287427" y="158496"/>
                  <a:pt x="276759" y="149352"/>
                </a:cubicBezTo>
                <a:cubicBezTo>
                  <a:pt x="288951" y="144018"/>
                  <a:pt x="299619" y="134874"/>
                  <a:pt x="306477" y="123444"/>
                </a:cubicBezTo>
                <a:cubicBezTo>
                  <a:pt x="308763" y="119634"/>
                  <a:pt x="307239" y="114300"/>
                  <a:pt x="303429" y="111252"/>
                </a:cubicBezTo>
                <a:cubicBezTo>
                  <a:pt x="299619" y="108966"/>
                  <a:pt x="294285" y="110490"/>
                  <a:pt x="291999" y="114300"/>
                </a:cubicBezTo>
                <a:cubicBezTo>
                  <a:pt x="279045" y="137922"/>
                  <a:pt x="251613" y="144780"/>
                  <a:pt x="208179" y="134112"/>
                </a:cubicBezTo>
                <a:cubicBezTo>
                  <a:pt x="218085" y="125730"/>
                  <a:pt x="222657" y="112776"/>
                  <a:pt x="221133" y="99822"/>
                </a:cubicBezTo>
                <a:cubicBezTo>
                  <a:pt x="221133" y="96774"/>
                  <a:pt x="219609" y="93726"/>
                  <a:pt x="216561" y="92202"/>
                </a:cubicBezTo>
                <a:cubicBezTo>
                  <a:pt x="213513" y="90678"/>
                  <a:pt x="210465" y="90678"/>
                  <a:pt x="207417" y="92964"/>
                </a:cubicBezTo>
                <a:cubicBezTo>
                  <a:pt x="204369" y="94488"/>
                  <a:pt x="203607" y="98298"/>
                  <a:pt x="203607" y="101346"/>
                </a:cubicBezTo>
                <a:cubicBezTo>
                  <a:pt x="204369" y="121158"/>
                  <a:pt x="193701" y="124968"/>
                  <a:pt x="176175" y="130302"/>
                </a:cubicBezTo>
                <a:cubicBezTo>
                  <a:pt x="173889" y="131064"/>
                  <a:pt x="170841" y="131826"/>
                  <a:pt x="168555" y="132588"/>
                </a:cubicBezTo>
                <a:cubicBezTo>
                  <a:pt x="163983" y="121920"/>
                  <a:pt x="154077" y="113538"/>
                  <a:pt x="142647" y="110490"/>
                </a:cubicBezTo>
                <a:cubicBezTo>
                  <a:pt x="139599" y="109728"/>
                  <a:pt x="136551" y="110490"/>
                  <a:pt x="134265" y="112776"/>
                </a:cubicBezTo>
                <a:cubicBezTo>
                  <a:pt x="131979" y="115062"/>
                  <a:pt x="131217" y="118110"/>
                  <a:pt x="131979" y="121920"/>
                </a:cubicBezTo>
                <a:cubicBezTo>
                  <a:pt x="132741" y="124968"/>
                  <a:pt x="135027" y="127254"/>
                  <a:pt x="138837" y="128016"/>
                </a:cubicBezTo>
                <a:cubicBezTo>
                  <a:pt x="144933" y="129540"/>
                  <a:pt x="149505" y="134112"/>
                  <a:pt x="152553" y="139446"/>
                </a:cubicBezTo>
                <a:lnTo>
                  <a:pt x="152553" y="140208"/>
                </a:lnTo>
                <a:cubicBezTo>
                  <a:pt x="138075" y="146304"/>
                  <a:pt x="126645" y="157734"/>
                  <a:pt x="121311" y="172212"/>
                </a:cubicBezTo>
                <a:cubicBezTo>
                  <a:pt x="119787" y="175260"/>
                  <a:pt x="119025" y="179070"/>
                  <a:pt x="119025" y="182880"/>
                </a:cubicBezTo>
                <a:cubicBezTo>
                  <a:pt x="117501" y="181356"/>
                  <a:pt x="115977" y="179832"/>
                  <a:pt x="115215" y="177546"/>
                </a:cubicBezTo>
                <a:cubicBezTo>
                  <a:pt x="112167" y="171450"/>
                  <a:pt x="109881" y="163830"/>
                  <a:pt x="109119" y="156972"/>
                </a:cubicBezTo>
                <a:cubicBezTo>
                  <a:pt x="108357" y="153924"/>
                  <a:pt x="106071" y="150876"/>
                  <a:pt x="103785" y="150114"/>
                </a:cubicBezTo>
                <a:cubicBezTo>
                  <a:pt x="100737" y="148590"/>
                  <a:pt x="97689" y="149352"/>
                  <a:pt x="95403" y="151638"/>
                </a:cubicBezTo>
                <a:cubicBezTo>
                  <a:pt x="93117" y="153924"/>
                  <a:pt x="91593" y="156972"/>
                  <a:pt x="93117" y="160020"/>
                </a:cubicBezTo>
                <a:cubicBezTo>
                  <a:pt x="94641" y="169164"/>
                  <a:pt x="96927" y="177546"/>
                  <a:pt x="101499" y="185166"/>
                </a:cubicBezTo>
                <a:cubicBezTo>
                  <a:pt x="106071" y="192786"/>
                  <a:pt x="112167" y="198882"/>
                  <a:pt x="120549" y="202692"/>
                </a:cubicBezTo>
                <a:cubicBezTo>
                  <a:pt x="121311" y="213360"/>
                  <a:pt x="125121" y="224028"/>
                  <a:pt x="130455" y="233934"/>
                </a:cubicBezTo>
                <a:cubicBezTo>
                  <a:pt x="125121" y="240792"/>
                  <a:pt x="118263" y="246126"/>
                  <a:pt x="110643" y="250698"/>
                </a:cubicBezTo>
                <a:cubicBezTo>
                  <a:pt x="108357" y="252222"/>
                  <a:pt x="106833" y="255270"/>
                  <a:pt x="106071" y="258318"/>
                </a:cubicBezTo>
                <a:cubicBezTo>
                  <a:pt x="106071" y="261366"/>
                  <a:pt x="107595" y="264414"/>
                  <a:pt x="110643" y="265938"/>
                </a:cubicBezTo>
                <a:cubicBezTo>
                  <a:pt x="113691" y="267462"/>
                  <a:pt x="116739" y="267462"/>
                  <a:pt x="119025" y="265176"/>
                </a:cubicBezTo>
                <a:cubicBezTo>
                  <a:pt x="126645" y="259842"/>
                  <a:pt x="133503" y="254508"/>
                  <a:pt x="139599" y="247650"/>
                </a:cubicBezTo>
                <a:cubicBezTo>
                  <a:pt x="144171" y="251460"/>
                  <a:pt x="148743" y="254508"/>
                  <a:pt x="153315" y="257556"/>
                </a:cubicBezTo>
                <a:cubicBezTo>
                  <a:pt x="160935" y="262128"/>
                  <a:pt x="167031" y="267462"/>
                  <a:pt x="173127" y="274320"/>
                </a:cubicBezTo>
                <a:cubicBezTo>
                  <a:pt x="179985" y="282702"/>
                  <a:pt x="179985" y="298704"/>
                  <a:pt x="179985" y="312420"/>
                </a:cubicBezTo>
                <a:lnTo>
                  <a:pt x="179985" y="358140"/>
                </a:lnTo>
                <a:lnTo>
                  <a:pt x="144933" y="358140"/>
                </a:lnTo>
                <a:cubicBezTo>
                  <a:pt x="144933" y="301752"/>
                  <a:pt x="117501" y="298704"/>
                  <a:pt x="114453" y="297180"/>
                </a:cubicBezTo>
                <a:cubicBezTo>
                  <a:pt x="103023" y="294132"/>
                  <a:pt x="73305" y="278130"/>
                  <a:pt x="66447" y="246126"/>
                </a:cubicBezTo>
                <a:cubicBezTo>
                  <a:pt x="65685" y="244602"/>
                  <a:pt x="65685" y="242316"/>
                  <a:pt x="65685" y="240792"/>
                </a:cubicBezTo>
                <a:cubicBezTo>
                  <a:pt x="52731" y="222504"/>
                  <a:pt x="53493" y="197358"/>
                  <a:pt x="67971" y="179832"/>
                </a:cubicBezTo>
                <a:cubicBezTo>
                  <a:pt x="66447" y="174498"/>
                  <a:pt x="65685" y="169164"/>
                  <a:pt x="65685" y="163830"/>
                </a:cubicBezTo>
                <a:cubicBezTo>
                  <a:pt x="65685" y="139446"/>
                  <a:pt x="83211" y="118110"/>
                  <a:pt x="107595" y="113538"/>
                </a:cubicBezTo>
                <a:cubicBezTo>
                  <a:pt x="115215" y="92202"/>
                  <a:pt x="135027" y="77724"/>
                  <a:pt x="157125" y="78486"/>
                </a:cubicBezTo>
                <a:cubicBezTo>
                  <a:pt x="160935" y="78486"/>
                  <a:pt x="165507" y="79248"/>
                  <a:pt x="169317" y="80010"/>
                </a:cubicBezTo>
                <a:cubicBezTo>
                  <a:pt x="178461" y="69342"/>
                  <a:pt x="191415" y="63246"/>
                  <a:pt x="205893" y="61722"/>
                </a:cubicBezTo>
                <a:cubicBezTo>
                  <a:pt x="220371" y="60960"/>
                  <a:pt x="234087" y="65532"/>
                  <a:pt x="244755" y="75438"/>
                </a:cubicBezTo>
                <a:cubicBezTo>
                  <a:pt x="258471" y="66294"/>
                  <a:pt x="275235" y="64008"/>
                  <a:pt x="290475" y="68580"/>
                </a:cubicBezTo>
                <a:cubicBezTo>
                  <a:pt x="306477" y="73152"/>
                  <a:pt x="318669" y="85344"/>
                  <a:pt x="324003" y="100584"/>
                </a:cubicBezTo>
                <a:lnTo>
                  <a:pt x="327051" y="100584"/>
                </a:lnTo>
                <a:cubicBezTo>
                  <a:pt x="356007" y="100584"/>
                  <a:pt x="378867" y="123444"/>
                  <a:pt x="379629" y="152400"/>
                </a:cubicBezTo>
                <a:lnTo>
                  <a:pt x="379629" y="154686"/>
                </a:lnTo>
                <a:cubicBezTo>
                  <a:pt x="397155" y="164592"/>
                  <a:pt x="407061" y="183642"/>
                  <a:pt x="405537" y="203454"/>
                </a:cubicBezTo>
                <a:cubicBezTo>
                  <a:pt x="399441" y="230124"/>
                  <a:pt x="375819" y="250698"/>
                  <a:pt x="348387" y="249936"/>
                </a:cubicBezTo>
                <a:close/>
                <a:moveTo>
                  <a:pt x="510693" y="329946"/>
                </a:moveTo>
                <a:lnTo>
                  <a:pt x="458115" y="239268"/>
                </a:lnTo>
                <a:lnTo>
                  <a:pt x="458115" y="236220"/>
                </a:lnTo>
                <a:cubicBezTo>
                  <a:pt x="461163" y="152400"/>
                  <a:pt x="418491" y="73914"/>
                  <a:pt x="346101" y="32004"/>
                </a:cubicBezTo>
                <a:cubicBezTo>
                  <a:pt x="273711" y="-10668"/>
                  <a:pt x="184557" y="-10668"/>
                  <a:pt x="112167" y="32004"/>
                </a:cubicBezTo>
                <a:cubicBezTo>
                  <a:pt x="39777" y="73914"/>
                  <a:pt x="-2895" y="152400"/>
                  <a:pt x="153" y="236220"/>
                </a:cubicBezTo>
                <a:cubicBezTo>
                  <a:pt x="153" y="307848"/>
                  <a:pt x="32919" y="375666"/>
                  <a:pt x="90069" y="419100"/>
                </a:cubicBezTo>
                <a:lnTo>
                  <a:pt x="90069" y="609600"/>
                </a:lnTo>
                <a:lnTo>
                  <a:pt x="330861" y="609600"/>
                </a:lnTo>
                <a:lnTo>
                  <a:pt x="330861" y="518922"/>
                </a:lnTo>
                <a:lnTo>
                  <a:pt x="368199" y="518922"/>
                </a:lnTo>
                <a:cubicBezTo>
                  <a:pt x="392583" y="518922"/>
                  <a:pt x="415443" y="509778"/>
                  <a:pt x="432207" y="492252"/>
                </a:cubicBezTo>
                <a:cubicBezTo>
                  <a:pt x="448971" y="475488"/>
                  <a:pt x="458115" y="451866"/>
                  <a:pt x="458115" y="428244"/>
                </a:cubicBezTo>
                <a:lnTo>
                  <a:pt x="458115" y="382524"/>
                </a:lnTo>
                <a:lnTo>
                  <a:pt x="491643" y="382524"/>
                </a:lnTo>
                <a:cubicBezTo>
                  <a:pt x="511455" y="381000"/>
                  <a:pt x="528981" y="358140"/>
                  <a:pt x="510693" y="329946"/>
                </a:cubicBezTo>
                <a:close/>
              </a:path>
            </a:pathLst>
          </a:custGeom>
          <a:solidFill>
            <a:schemeClr val="bg1"/>
          </a:solidFill>
          <a:ln w="75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04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1A6A-E5A3-444D-AAC5-CAC681DC9D3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</a:t>
            </a:r>
            <a:r>
              <a:rPr lang="en-US" b="1" dirty="0"/>
              <a:t>the </a:t>
            </a:r>
            <a:r>
              <a:rPr lang="en-US" sz="3600" u="sng" dirty="0">
                <a:solidFill>
                  <a:srgbClr val="553278"/>
                </a:solidFill>
              </a:rPr>
              <a:t>benefits when parents </a:t>
            </a:r>
            <a:br>
              <a:rPr lang="en-US" sz="3600" u="sng" dirty="0">
                <a:solidFill>
                  <a:srgbClr val="553278"/>
                </a:solidFill>
              </a:rPr>
            </a:br>
            <a:r>
              <a:rPr lang="en-US" sz="3600" u="sng" dirty="0">
                <a:solidFill>
                  <a:srgbClr val="553278"/>
                </a:solidFill>
              </a:rPr>
              <a:t>and foster parents share parenting</a:t>
            </a:r>
            <a:r>
              <a:rPr lang="en-US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783C8D-9A91-4984-8D2A-70B52723DE8B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3226733" y="1188765"/>
            <a:chExt cx="914400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5609A2-61D7-4C8D-BEC1-65DD41166E53}"/>
                </a:ext>
              </a:extLst>
            </p:cNvPr>
            <p:cNvSpPr/>
            <p:nvPr/>
          </p:nvSpPr>
          <p:spPr>
            <a:xfrm>
              <a:off x="3226733" y="1188765"/>
              <a:ext cx="914400" cy="914400"/>
            </a:xfrm>
            <a:prstGeom prst="ellipse">
              <a:avLst/>
            </a:prstGeom>
            <a:solidFill>
              <a:srgbClr val="F89839"/>
            </a:solidFill>
            <a:ln>
              <a:solidFill>
                <a:srgbClr val="F89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22" descr="Lightbulb">
              <a:extLst>
                <a:ext uri="{FF2B5EF4-FFF2-40B4-BE49-F238E27FC236}">
                  <a16:creationId xmlns:a16="http://schemas.microsoft.com/office/drawing/2014/main" id="{E7318F72-50E8-459B-A7A2-67EFBB73C00A}"/>
                </a:ext>
              </a:extLst>
            </p:cNvPr>
            <p:cNvGrpSpPr/>
            <p:nvPr/>
          </p:nvGrpSpPr>
          <p:grpSpPr>
            <a:xfrm>
              <a:off x="3318173" y="1280205"/>
              <a:ext cx="731520" cy="731520"/>
              <a:chOff x="5637423" y="1210777"/>
              <a:chExt cx="914400" cy="914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8B396A-B2BA-49F5-B6AC-2AADC02B4FBC}"/>
                  </a:ext>
                </a:extLst>
              </p:cNvPr>
              <p:cNvSpPr/>
              <p:nvPr/>
            </p:nvSpPr>
            <p:spPr>
              <a:xfrm>
                <a:off x="5970798" y="1820377"/>
                <a:ext cx="247650" cy="57150"/>
              </a:xfrm>
              <a:custGeom>
                <a:avLst/>
                <a:gdLst>
                  <a:gd name="connsiteX0" fmla="*/ 28575 w 247650"/>
                  <a:gd name="connsiteY0" fmla="*/ 0 h 57150"/>
                  <a:gd name="connsiteX1" fmla="*/ 219075 w 247650"/>
                  <a:gd name="connsiteY1" fmla="*/ 0 h 57150"/>
                  <a:gd name="connsiteX2" fmla="*/ 247650 w 247650"/>
                  <a:gd name="connsiteY2" fmla="*/ 28575 h 57150"/>
                  <a:gd name="connsiteX3" fmla="*/ 219075 w 247650"/>
                  <a:gd name="connsiteY3" fmla="*/ 57150 h 57150"/>
                  <a:gd name="connsiteX4" fmla="*/ 28575 w 247650"/>
                  <a:gd name="connsiteY4" fmla="*/ 57150 h 57150"/>
                  <a:gd name="connsiteX5" fmla="*/ 0 w 247650"/>
                  <a:gd name="connsiteY5" fmla="*/ 28575 h 57150"/>
                  <a:gd name="connsiteX6" fmla="*/ 28575 w 247650"/>
                  <a:gd name="connsiteY6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57150">
                    <a:moveTo>
                      <a:pt x="28575" y="0"/>
                    </a:moveTo>
                    <a:lnTo>
                      <a:pt x="219075" y="0"/>
                    </a:lnTo>
                    <a:cubicBezTo>
                      <a:pt x="235268" y="0"/>
                      <a:pt x="247650" y="12383"/>
                      <a:pt x="247650" y="28575"/>
                    </a:cubicBezTo>
                    <a:cubicBezTo>
                      <a:pt x="247650" y="44767"/>
                      <a:pt x="235268" y="57150"/>
                      <a:pt x="219075" y="57150"/>
                    </a:cubicBezTo>
                    <a:lnTo>
                      <a:pt x="28575" y="57150"/>
                    </a:lnTo>
                    <a:cubicBezTo>
                      <a:pt x="12382" y="57150"/>
                      <a:pt x="0" y="44767"/>
                      <a:pt x="0" y="28575"/>
                    </a:cubicBezTo>
                    <a:cubicBezTo>
                      <a:pt x="0" y="12383"/>
                      <a:pt x="12382" y="0"/>
                      <a:pt x="285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2E3E715-0AF9-44D5-9269-9A39FE3F4C81}"/>
                  </a:ext>
                </a:extLst>
              </p:cNvPr>
              <p:cNvSpPr/>
              <p:nvPr/>
            </p:nvSpPr>
            <p:spPr>
              <a:xfrm>
                <a:off x="5970798" y="1915627"/>
                <a:ext cx="247650" cy="57150"/>
              </a:xfrm>
              <a:custGeom>
                <a:avLst/>
                <a:gdLst>
                  <a:gd name="connsiteX0" fmla="*/ 28575 w 247650"/>
                  <a:gd name="connsiteY0" fmla="*/ 0 h 57150"/>
                  <a:gd name="connsiteX1" fmla="*/ 219075 w 247650"/>
                  <a:gd name="connsiteY1" fmla="*/ 0 h 57150"/>
                  <a:gd name="connsiteX2" fmla="*/ 247650 w 247650"/>
                  <a:gd name="connsiteY2" fmla="*/ 28575 h 57150"/>
                  <a:gd name="connsiteX3" fmla="*/ 219075 w 247650"/>
                  <a:gd name="connsiteY3" fmla="*/ 57150 h 57150"/>
                  <a:gd name="connsiteX4" fmla="*/ 28575 w 247650"/>
                  <a:gd name="connsiteY4" fmla="*/ 57150 h 57150"/>
                  <a:gd name="connsiteX5" fmla="*/ 0 w 247650"/>
                  <a:gd name="connsiteY5" fmla="*/ 28575 h 57150"/>
                  <a:gd name="connsiteX6" fmla="*/ 28575 w 247650"/>
                  <a:gd name="connsiteY6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57150">
                    <a:moveTo>
                      <a:pt x="28575" y="0"/>
                    </a:moveTo>
                    <a:lnTo>
                      <a:pt x="219075" y="0"/>
                    </a:lnTo>
                    <a:cubicBezTo>
                      <a:pt x="235268" y="0"/>
                      <a:pt x="247650" y="12383"/>
                      <a:pt x="247650" y="28575"/>
                    </a:cubicBezTo>
                    <a:cubicBezTo>
                      <a:pt x="247650" y="44767"/>
                      <a:pt x="235268" y="57150"/>
                      <a:pt x="219075" y="57150"/>
                    </a:cubicBezTo>
                    <a:lnTo>
                      <a:pt x="28575" y="57150"/>
                    </a:lnTo>
                    <a:cubicBezTo>
                      <a:pt x="12382" y="57150"/>
                      <a:pt x="0" y="44767"/>
                      <a:pt x="0" y="28575"/>
                    </a:cubicBezTo>
                    <a:cubicBezTo>
                      <a:pt x="0" y="12383"/>
                      <a:pt x="12382" y="0"/>
                      <a:pt x="285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D046B53-A601-4B3D-9122-A441F1BF6F13}"/>
                  </a:ext>
                </a:extLst>
              </p:cNvPr>
              <p:cNvSpPr/>
              <p:nvPr/>
            </p:nvSpPr>
            <p:spPr>
              <a:xfrm>
                <a:off x="6032711" y="2010877"/>
                <a:ext cx="123825" cy="57150"/>
              </a:xfrm>
              <a:custGeom>
                <a:avLst/>
                <a:gdLst>
                  <a:gd name="connsiteX0" fmla="*/ 0 w 123825"/>
                  <a:gd name="connsiteY0" fmla="*/ 0 h 57150"/>
                  <a:gd name="connsiteX1" fmla="*/ 61913 w 123825"/>
                  <a:gd name="connsiteY1" fmla="*/ 57150 h 57150"/>
                  <a:gd name="connsiteX2" fmla="*/ 123825 w 123825"/>
                  <a:gd name="connsiteY2" fmla="*/ 0 h 57150"/>
                  <a:gd name="connsiteX3" fmla="*/ 0 w 123825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57150">
                    <a:moveTo>
                      <a:pt x="0" y="0"/>
                    </a:moveTo>
                    <a:cubicBezTo>
                      <a:pt x="2857" y="32385"/>
                      <a:pt x="29527" y="57150"/>
                      <a:pt x="61913" y="57150"/>
                    </a:cubicBezTo>
                    <a:cubicBezTo>
                      <a:pt x="94298" y="57150"/>
                      <a:pt x="120968" y="32385"/>
                      <a:pt x="1238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E75AAA1-6B9C-466D-AEC3-8D9B4EC0656A}"/>
                  </a:ext>
                </a:extLst>
              </p:cNvPr>
              <p:cNvSpPr/>
              <p:nvPr/>
            </p:nvSpPr>
            <p:spPr>
              <a:xfrm>
                <a:off x="5846973" y="1267927"/>
                <a:ext cx="495300" cy="514350"/>
              </a:xfrm>
              <a:custGeom>
                <a:avLst/>
                <a:gdLst>
                  <a:gd name="connsiteX0" fmla="*/ 247650 w 495300"/>
                  <a:gd name="connsiteY0" fmla="*/ 0 h 514350"/>
                  <a:gd name="connsiteX1" fmla="*/ 247650 w 495300"/>
                  <a:gd name="connsiteY1" fmla="*/ 0 h 514350"/>
                  <a:gd name="connsiteX2" fmla="*/ 247650 w 495300"/>
                  <a:gd name="connsiteY2" fmla="*/ 0 h 514350"/>
                  <a:gd name="connsiteX3" fmla="*/ 0 w 495300"/>
                  <a:gd name="connsiteY3" fmla="*/ 244793 h 514350"/>
                  <a:gd name="connsiteX4" fmla="*/ 0 w 495300"/>
                  <a:gd name="connsiteY4" fmla="*/ 253365 h 514350"/>
                  <a:gd name="connsiteX5" fmla="*/ 17145 w 495300"/>
                  <a:gd name="connsiteY5" fmla="*/ 339090 h 514350"/>
                  <a:gd name="connsiteX6" fmla="*/ 60007 w 495300"/>
                  <a:gd name="connsiteY6" fmla="*/ 409575 h 514350"/>
                  <a:gd name="connsiteX7" fmla="*/ 118110 w 495300"/>
                  <a:gd name="connsiteY7" fmla="*/ 503873 h 514350"/>
                  <a:gd name="connsiteX8" fmla="*/ 135255 w 495300"/>
                  <a:gd name="connsiteY8" fmla="*/ 514350 h 514350"/>
                  <a:gd name="connsiteX9" fmla="*/ 360045 w 495300"/>
                  <a:gd name="connsiteY9" fmla="*/ 514350 h 514350"/>
                  <a:gd name="connsiteX10" fmla="*/ 377190 w 495300"/>
                  <a:gd name="connsiteY10" fmla="*/ 503873 h 514350"/>
                  <a:gd name="connsiteX11" fmla="*/ 435292 w 495300"/>
                  <a:gd name="connsiteY11" fmla="*/ 409575 h 514350"/>
                  <a:gd name="connsiteX12" fmla="*/ 478155 w 495300"/>
                  <a:gd name="connsiteY12" fmla="*/ 339090 h 514350"/>
                  <a:gd name="connsiteX13" fmla="*/ 495300 w 495300"/>
                  <a:gd name="connsiteY13" fmla="*/ 253365 h 514350"/>
                  <a:gd name="connsiteX14" fmla="*/ 495300 w 495300"/>
                  <a:gd name="connsiteY14" fmla="*/ 244793 h 514350"/>
                  <a:gd name="connsiteX15" fmla="*/ 247650 w 495300"/>
                  <a:gd name="connsiteY15" fmla="*/ 0 h 514350"/>
                  <a:gd name="connsiteX16" fmla="*/ 438150 w 495300"/>
                  <a:gd name="connsiteY16" fmla="*/ 252413 h 514350"/>
                  <a:gd name="connsiteX17" fmla="*/ 424815 w 495300"/>
                  <a:gd name="connsiteY17" fmla="*/ 319088 h 514350"/>
                  <a:gd name="connsiteX18" fmla="*/ 392430 w 495300"/>
                  <a:gd name="connsiteY18" fmla="*/ 371475 h 514350"/>
                  <a:gd name="connsiteX19" fmla="*/ 337185 w 495300"/>
                  <a:gd name="connsiteY19" fmla="*/ 457200 h 514350"/>
                  <a:gd name="connsiteX20" fmla="*/ 247650 w 495300"/>
                  <a:gd name="connsiteY20" fmla="*/ 457200 h 514350"/>
                  <a:gd name="connsiteX21" fmla="*/ 159068 w 495300"/>
                  <a:gd name="connsiteY21" fmla="*/ 457200 h 514350"/>
                  <a:gd name="connsiteX22" fmla="*/ 103823 w 495300"/>
                  <a:gd name="connsiteY22" fmla="*/ 371475 h 514350"/>
                  <a:gd name="connsiteX23" fmla="*/ 71438 w 495300"/>
                  <a:gd name="connsiteY23" fmla="*/ 319088 h 514350"/>
                  <a:gd name="connsiteX24" fmla="*/ 58103 w 495300"/>
                  <a:gd name="connsiteY24" fmla="*/ 252413 h 514350"/>
                  <a:gd name="connsiteX25" fmla="*/ 58103 w 495300"/>
                  <a:gd name="connsiteY25" fmla="*/ 244793 h 514350"/>
                  <a:gd name="connsiteX26" fmla="*/ 248602 w 495300"/>
                  <a:gd name="connsiteY26" fmla="*/ 56197 h 514350"/>
                  <a:gd name="connsiteX27" fmla="*/ 248602 w 495300"/>
                  <a:gd name="connsiteY27" fmla="*/ 56197 h 514350"/>
                  <a:gd name="connsiteX28" fmla="*/ 248602 w 495300"/>
                  <a:gd name="connsiteY28" fmla="*/ 56197 h 514350"/>
                  <a:gd name="connsiteX29" fmla="*/ 248602 w 495300"/>
                  <a:gd name="connsiteY29" fmla="*/ 56197 h 514350"/>
                  <a:gd name="connsiteX30" fmla="*/ 248602 w 495300"/>
                  <a:gd name="connsiteY30" fmla="*/ 56197 h 514350"/>
                  <a:gd name="connsiteX31" fmla="*/ 248602 w 495300"/>
                  <a:gd name="connsiteY31" fmla="*/ 56197 h 514350"/>
                  <a:gd name="connsiteX32" fmla="*/ 248602 w 495300"/>
                  <a:gd name="connsiteY32" fmla="*/ 56197 h 514350"/>
                  <a:gd name="connsiteX33" fmla="*/ 439103 w 495300"/>
                  <a:gd name="connsiteY33" fmla="*/ 244793 h 514350"/>
                  <a:gd name="connsiteX34" fmla="*/ 439103 w 495300"/>
                  <a:gd name="connsiteY34" fmla="*/ 252413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95300" h="514350">
                    <a:moveTo>
                      <a:pt x="247650" y="0"/>
                    </a:moveTo>
                    <a:cubicBezTo>
                      <a:pt x="247650" y="0"/>
                      <a:pt x="247650" y="0"/>
                      <a:pt x="247650" y="0"/>
                    </a:cubicBezTo>
                    <a:cubicBezTo>
                      <a:pt x="247650" y="0"/>
                      <a:pt x="247650" y="0"/>
                      <a:pt x="247650" y="0"/>
                    </a:cubicBezTo>
                    <a:cubicBezTo>
                      <a:pt x="112395" y="952"/>
                      <a:pt x="2857" y="109538"/>
                      <a:pt x="0" y="244793"/>
                    </a:cubicBezTo>
                    <a:lnTo>
                      <a:pt x="0" y="253365"/>
                    </a:lnTo>
                    <a:cubicBezTo>
                      <a:pt x="953" y="282893"/>
                      <a:pt x="6668" y="311468"/>
                      <a:pt x="17145" y="339090"/>
                    </a:cubicBezTo>
                    <a:cubicBezTo>
                      <a:pt x="27622" y="364808"/>
                      <a:pt x="41910" y="388620"/>
                      <a:pt x="60007" y="409575"/>
                    </a:cubicBezTo>
                    <a:cubicBezTo>
                      <a:pt x="82868" y="434340"/>
                      <a:pt x="107632" y="482918"/>
                      <a:pt x="118110" y="503873"/>
                    </a:cubicBezTo>
                    <a:cubicBezTo>
                      <a:pt x="120968" y="510540"/>
                      <a:pt x="127635" y="514350"/>
                      <a:pt x="135255" y="514350"/>
                    </a:cubicBezTo>
                    <a:lnTo>
                      <a:pt x="360045" y="514350"/>
                    </a:lnTo>
                    <a:cubicBezTo>
                      <a:pt x="367665" y="514350"/>
                      <a:pt x="374333" y="510540"/>
                      <a:pt x="377190" y="503873"/>
                    </a:cubicBezTo>
                    <a:cubicBezTo>
                      <a:pt x="387668" y="482918"/>
                      <a:pt x="412433" y="434340"/>
                      <a:pt x="435292" y="409575"/>
                    </a:cubicBezTo>
                    <a:cubicBezTo>
                      <a:pt x="453390" y="388620"/>
                      <a:pt x="468630" y="364808"/>
                      <a:pt x="478155" y="339090"/>
                    </a:cubicBezTo>
                    <a:cubicBezTo>
                      <a:pt x="488633" y="311468"/>
                      <a:pt x="494348" y="282893"/>
                      <a:pt x="495300" y="253365"/>
                    </a:cubicBezTo>
                    <a:lnTo>
                      <a:pt x="495300" y="244793"/>
                    </a:lnTo>
                    <a:cubicBezTo>
                      <a:pt x="492442" y="109538"/>
                      <a:pt x="382905" y="952"/>
                      <a:pt x="247650" y="0"/>
                    </a:cubicBezTo>
                    <a:close/>
                    <a:moveTo>
                      <a:pt x="438150" y="252413"/>
                    </a:moveTo>
                    <a:cubicBezTo>
                      <a:pt x="437198" y="275273"/>
                      <a:pt x="432435" y="298133"/>
                      <a:pt x="424815" y="319088"/>
                    </a:cubicBezTo>
                    <a:cubicBezTo>
                      <a:pt x="417195" y="338138"/>
                      <a:pt x="406717" y="356235"/>
                      <a:pt x="392430" y="371475"/>
                    </a:cubicBezTo>
                    <a:cubicBezTo>
                      <a:pt x="370523" y="398145"/>
                      <a:pt x="351473" y="426720"/>
                      <a:pt x="337185" y="457200"/>
                    </a:cubicBezTo>
                    <a:lnTo>
                      <a:pt x="247650" y="457200"/>
                    </a:lnTo>
                    <a:lnTo>
                      <a:pt x="159068" y="457200"/>
                    </a:lnTo>
                    <a:cubicBezTo>
                      <a:pt x="143827" y="426720"/>
                      <a:pt x="124777" y="398145"/>
                      <a:pt x="103823" y="371475"/>
                    </a:cubicBezTo>
                    <a:cubicBezTo>
                      <a:pt x="90488" y="356235"/>
                      <a:pt x="79057" y="338138"/>
                      <a:pt x="71438" y="319088"/>
                    </a:cubicBezTo>
                    <a:cubicBezTo>
                      <a:pt x="62865" y="298133"/>
                      <a:pt x="59055" y="275273"/>
                      <a:pt x="58103" y="252413"/>
                    </a:cubicBezTo>
                    <a:lnTo>
                      <a:pt x="58103" y="244793"/>
                    </a:lnTo>
                    <a:cubicBezTo>
                      <a:pt x="60007" y="140970"/>
                      <a:pt x="144780" y="57150"/>
                      <a:pt x="248602" y="56197"/>
                    </a:cubicBezTo>
                    <a:lnTo>
                      <a:pt x="248602" y="56197"/>
                    </a:lnTo>
                    <a:lnTo>
                      <a:pt x="248602" y="56197"/>
                    </a:lnTo>
                    <a:cubicBezTo>
                      <a:pt x="248602" y="56197"/>
                      <a:pt x="248602" y="56197"/>
                      <a:pt x="248602" y="56197"/>
                    </a:cubicBezTo>
                    <a:cubicBezTo>
                      <a:pt x="248602" y="56197"/>
                      <a:pt x="248602" y="56197"/>
                      <a:pt x="248602" y="56197"/>
                    </a:cubicBezTo>
                    <a:lnTo>
                      <a:pt x="248602" y="56197"/>
                    </a:lnTo>
                    <a:lnTo>
                      <a:pt x="248602" y="56197"/>
                    </a:lnTo>
                    <a:cubicBezTo>
                      <a:pt x="352425" y="57150"/>
                      <a:pt x="437198" y="140018"/>
                      <a:pt x="439103" y="244793"/>
                    </a:cubicBezTo>
                    <a:lnTo>
                      <a:pt x="439103" y="25241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032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1A6A-E5A3-444D-AAC5-CAC681DC9D3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</a:t>
            </a:r>
            <a:r>
              <a:rPr lang="en-US" sz="3600" u="sng" dirty="0">
                <a:solidFill>
                  <a:srgbClr val="553278"/>
                </a:solidFill>
              </a:rPr>
              <a:t>benefits to the foster parents</a:t>
            </a:r>
            <a:r>
              <a:rPr lang="en-US" sz="3600" dirty="0">
                <a:solidFill>
                  <a:srgbClr val="553278"/>
                </a:solidFill>
              </a:rPr>
              <a:t> </a:t>
            </a:r>
            <a:r>
              <a:rPr lang="en-US" dirty="0"/>
              <a:t>when caring, nurturing, and decision making is shared with parents?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15A3C8-C811-4BCB-B47C-FFCECD7883CB}"/>
              </a:ext>
            </a:extLst>
          </p:cNvPr>
          <p:cNvGrpSpPr>
            <a:grpSpLocks noChangeAspect="1"/>
          </p:cNvGrpSpPr>
          <p:nvPr/>
        </p:nvGrpSpPr>
        <p:grpSpPr>
          <a:xfrm>
            <a:off x="8077200" y="505779"/>
            <a:ext cx="822960" cy="822960"/>
            <a:chOff x="3226733" y="1188765"/>
            <a:chExt cx="914400" cy="91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C35C27-236F-4F7E-940C-5123D6C55D60}"/>
                </a:ext>
              </a:extLst>
            </p:cNvPr>
            <p:cNvSpPr/>
            <p:nvPr/>
          </p:nvSpPr>
          <p:spPr>
            <a:xfrm>
              <a:off x="3226733" y="1188765"/>
              <a:ext cx="914400" cy="914400"/>
            </a:xfrm>
            <a:prstGeom prst="ellipse">
              <a:avLst/>
            </a:prstGeom>
            <a:solidFill>
              <a:srgbClr val="F89839"/>
            </a:solidFill>
            <a:ln>
              <a:solidFill>
                <a:srgbClr val="F89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aphic 22" descr="Lightbulb">
              <a:extLst>
                <a:ext uri="{FF2B5EF4-FFF2-40B4-BE49-F238E27FC236}">
                  <a16:creationId xmlns:a16="http://schemas.microsoft.com/office/drawing/2014/main" id="{9D5EFDAC-7D31-4A5D-A1F3-5C185C8276E0}"/>
                </a:ext>
              </a:extLst>
            </p:cNvPr>
            <p:cNvGrpSpPr/>
            <p:nvPr/>
          </p:nvGrpSpPr>
          <p:grpSpPr>
            <a:xfrm>
              <a:off x="3318173" y="1280205"/>
              <a:ext cx="731520" cy="731520"/>
              <a:chOff x="5637423" y="1210777"/>
              <a:chExt cx="914400" cy="91440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8AA1DDA-1BA7-4305-AABD-429827629D4E}"/>
                  </a:ext>
                </a:extLst>
              </p:cNvPr>
              <p:cNvSpPr/>
              <p:nvPr/>
            </p:nvSpPr>
            <p:spPr>
              <a:xfrm>
                <a:off x="5970798" y="1820377"/>
                <a:ext cx="247650" cy="57150"/>
              </a:xfrm>
              <a:custGeom>
                <a:avLst/>
                <a:gdLst>
                  <a:gd name="connsiteX0" fmla="*/ 28575 w 247650"/>
                  <a:gd name="connsiteY0" fmla="*/ 0 h 57150"/>
                  <a:gd name="connsiteX1" fmla="*/ 219075 w 247650"/>
                  <a:gd name="connsiteY1" fmla="*/ 0 h 57150"/>
                  <a:gd name="connsiteX2" fmla="*/ 247650 w 247650"/>
                  <a:gd name="connsiteY2" fmla="*/ 28575 h 57150"/>
                  <a:gd name="connsiteX3" fmla="*/ 219075 w 247650"/>
                  <a:gd name="connsiteY3" fmla="*/ 57150 h 57150"/>
                  <a:gd name="connsiteX4" fmla="*/ 28575 w 247650"/>
                  <a:gd name="connsiteY4" fmla="*/ 57150 h 57150"/>
                  <a:gd name="connsiteX5" fmla="*/ 0 w 247650"/>
                  <a:gd name="connsiteY5" fmla="*/ 28575 h 57150"/>
                  <a:gd name="connsiteX6" fmla="*/ 28575 w 247650"/>
                  <a:gd name="connsiteY6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57150">
                    <a:moveTo>
                      <a:pt x="28575" y="0"/>
                    </a:moveTo>
                    <a:lnTo>
                      <a:pt x="219075" y="0"/>
                    </a:lnTo>
                    <a:cubicBezTo>
                      <a:pt x="235268" y="0"/>
                      <a:pt x="247650" y="12383"/>
                      <a:pt x="247650" y="28575"/>
                    </a:cubicBezTo>
                    <a:cubicBezTo>
                      <a:pt x="247650" y="44767"/>
                      <a:pt x="235268" y="57150"/>
                      <a:pt x="219075" y="57150"/>
                    </a:cubicBezTo>
                    <a:lnTo>
                      <a:pt x="28575" y="57150"/>
                    </a:lnTo>
                    <a:cubicBezTo>
                      <a:pt x="12382" y="57150"/>
                      <a:pt x="0" y="44767"/>
                      <a:pt x="0" y="28575"/>
                    </a:cubicBezTo>
                    <a:cubicBezTo>
                      <a:pt x="0" y="12383"/>
                      <a:pt x="12382" y="0"/>
                      <a:pt x="285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8C482C8-5D8E-4622-8271-69552372B7DE}"/>
                  </a:ext>
                </a:extLst>
              </p:cNvPr>
              <p:cNvSpPr/>
              <p:nvPr/>
            </p:nvSpPr>
            <p:spPr>
              <a:xfrm>
                <a:off x="5970798" y="1915627"/>
                <a:ext cx="247650" cy="57150"/>
              </a:xfrm>
              <a:custGeom>
                <a:avLst/>
                <a:gdLst>
                  <a:gd name="connsiteX0" fmla="*/ 28575 w 247650"/>
                  <a:gd name="connsiteY0" fmla="*/ 0 h 57150"/>
                  <a:gd name="connsiteX1" fmla="*/ 219075 w 247650"/>
                  <a:gd name="connsiteY1" fmla="*/ 0 h 57150"/>
                  <a:gd name="connsiteX2" fmla="*/ 247650 w 247650"/>
                  <a:gd name="connsiteY2" fmla="*/ 28575 h 57150"/>
                  <a:gd name="connsiteX3" fmla="*/ 219075 w 247650"/>
                  <a:gd name="connsiteY3" fmla="*/ 57150 h 57150"/>
                  <a:gd name="connsiteX4" fmla="*/ 28575 w 247650"/>
                  <a:gd name="connsiteY4" fmla="*/ 57150 h 57150"/>
                  <a:gd name="connsiteX5" fmla="*/ 0 w 247650"/>
                  <a:gd name="connsiteY5" fmla="*/ 28575 h 57150"/>
                  <a:gd name="connsiteX6" fmla="*/ 28575 w 247650"/>
                  <a:gd name="connsiteY6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7650" h="57150">
                    <a:moveTo>
                      <a:pt x="28575" y="0"/>
                    </a:moveTo>
                    <a:lnTo>
                      <a:pt x="219075" y="0"/>
                    </a:lnTo>
                    <a:cubicBezTo>
                      <a:pt x="235268" y="0"/>
                      <a:pt x="247650" y="12383"/>
                      <a:pt x="247650" y="28575"/>
                    </a:cubicBezTo>
                    <a:cubicBezTo>
                      <a:pt x="247650" y="44767"/>
                      <a:pt x="235268" y="57150"/>
                      <a:pt x="219075" y="57150"/>
                    </a:cubicBezTo>
                    <a:lnTo>
                      <a:pt x="28575" y="57150"/>
                    </a:lnTo>
                    <a:cubicBezTo>
                      <a:pt x="12382" y="57150"/>
                      <a:pt x="0" y="44767"/>
                      <a:pt x="0" y="28575"/>
                    </a:cubicBezTo>
                    <a:cubicBezTo>
                      <a:pt x="0" y="12383"/>
                      <a:pt x="12382" y="0"/>
                      <a:pt x="285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11FEE0-E283-4FF4-B58D-D269F452282F}"/>
                  </a:ext>
                </a:extLst>
              </p:cNvPr>
              <p:cNvSpPr/>
              <p:nvPr/>
            </p:nvSpPr>
            <p:spPr>
              <a:xfrm>
                <a:off x="6032711" y="2010877"/>
                <a:ext cx="123825" cy="57150"/>
              </a:xfrm>
              <a:custGeom>
                <a:avLst/>
                <a:gdLst>
                  <a:gd name="connsiteX0" fmla="*/ 0 w 123825"/>
                  <a:gd name="connsiteY0" fmla="*/ 0 h 57150"/>
                  <a:gd name="connsiteX1" fmla="*/ 61913 w 123825"/>
                  <a:gd name="connsiteY1" fmla="*/ 57150 h 57150"/>
                  <a:gd name="connsiteX2" fmla="*/ 123825 w 123825"/>
                  <a:gd name="connsiteY2" fmla="*/ 0 h 57150"/>
                  <a:gd name="connsiteX3" fmla="*/ 0 w 123825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57150">
                    <a:moveTo>
                      <a:pt x="0" y="0"/>
                    </a:moveTo>
                    <a:cubicBezTo>
                      <a:pt x="2857" y="32385"/>
                      <a:pt x="29527" y="57150"/>
                      <a:pt x="61913" y="57150"/>
                    </a:cubicBezTo>
                    <a:cubicBezTo>
                      <a:pt x="94298" y="57150"/>
                      <a:pt x="120968" y="32385"/>
                      <a:pt x="1238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4F626BA-6A67-4A71-A35F-C32E6EC4F104}"/>
                  </a:ext>
                </a:extLst>
              </p:cNvPr>
              <p:cNvSpPr/>
              <p:nvPr/>
            </p:nvSpPr>
            <p:spPr>
              <a:xfrm>
                <a:off x="5846973" y="1267927"/>
                <a:ext cx="495300" cy="514350"/>
              </a:xfrm>
              <a:custGeom>
                <a:avLst/>
                <a:gdLst>
                  <a:gd name="connsiteX0" fmla="*/ 247650 w 495300"/>
                  <a:gd name="connsiteY0" fmla="*/ 0 h 514350"/>
                  <a:gd name="connsiteX1" fmla="*/ 247650 w 495300"/>
                  <a:gd name="connsiteY1" fmla="*/ 0 h 514350"/>
                  <a:gd name="connsiteX2" fmla="*/ 247650 w 495300"/>
                  <a:gd name="connsiteY2" fmla="*/ 0 h 514350"/>
                  <a:gd name="connsiteX3" fmla="*/ 0 w 495300"/>
                  <a:gd name="connsiteY3" fmla="*/ 244793 h 514350"/>
                  <a:gd name="connsiteX4" fmla="*/ 0 w 495300"/>
                  <a:gd name="connsiteY4" fmla="*/ 253365 h 514350"/>
                  <a:gd name="connsiteX5" fmla="*/ 17145 w 495300"/>
                  <a:gd name="connsiteY5" fmla="*/ 339090 h 514350"/>
                  <a:gd name="connsiteX6" fmla="*/ 60007 w 495300"/>
                  <a:gd name="connsiteY6" fmla="*/ 409575 h 514350"/>
                  <a:gd name="connsiteX7" fmla="*/ 118110 w 495300"/>
                  <a:gd name="connsiteY7" fmla="*/ 503873 h 514350"/>
                  <a:gd name="connsiteX8" fmla="*/ 135255 w 495300"/>
                  <a:gd name="connsiteY8" fmla="*/ 514350 h 514350"/>
                  <a:gd name="connsiteX9" fmla="*/ 360045 w 495300"/>
                  <a:gd name="connsiteY9" fmla="*/ 514350 h 514350"/>
                  <a:gd name="connsiteX10" fmla="*/ 377190 w 495300"/>
                  <a:gd name="connsiteY10" fmla="*/ 503873 h 514350"/>
                  <a:gd name="connsiteX11" fmla="*/ 435292 w 495300"/>
                  <a:gd name="connsiteY11" fmla="*/ 409575 h 514350"/>
                  <a:gd name="connsiteX12" fmla="*/ 478155 w 495300"/>
                  <a:gd name="connsiteY12" fmla="*/ 339090 h 514350"/>
                  <a:gd name="connsiteX13" fmla="*/ 495300 w 495300"/>
                  <a:gd name="connsiteY13" fmla="*/ 253365 h 514350"/>
                  <a:gd name="connsiteX14" fmla="*/ 495300 w 495300"/>
                  <a:gd name="connsiteY14" fmla="*/ 244793 h 514350"/>
                  <a:gd name="connsiteX15" fmla="*/ 247650 w 495300"/>
                  <a:gd name="connsiteY15" fmla="*/ 0 h 514350"/>
                  <a:gd name="connsiteX16" fmla="*/ 438150 w 495300"/>
                  <a:gd name="connsiteY16" fmla="*/ 252413 h 514350"/>
                  <a:gd name="connsiteX17" fmla="*/ 424815 w 495300"/>
                  <a:gd name="connsiteY17" fmla="*/ 319088 h 514350"/>
                  <a:gd name="connsiteX18" fmla="*/ 392430 w 495300"/>
                  <a:gd name="connsiteY18" fmla="*/ 371475 h 514350"/>
                  <a:gd name="connsiteX19" fmla="*/ 337185 w 495300"/>
                  <a:gd name="connsiteY19" fmla="*/ 457200 h 514350"/>
                  <a:gd name="connsiteX20" fmla="*/ 247650 w 495300"/>
                  <a:gd name="connsiteY20" fmla="*/ 457200 h 514350"/>
                  <a:gd name="connsiteX21" fmla="*/ 159068 w 495300"/>
                  <a:gd name="connsiteY21" fmla="*/ 457200 h 514350"/>
                  <a:gd name="connsiteX22" fmla="*/ 103823 w 495300"/>
                  <a:gd name="connsiteY22" fmla="*/ 371475 h 514350"/>
                  <a:gd name="connsiteX23" fmla="*/ 71438 w 495300"/>
                  <a:gd name="connsiteY23" fmla="*/ 319088 h 514350"/>
                  <a:gd name="connsiteX24" fmla="*/ 58103 w 495300"/>
                  <a:gd name="connsiteY24" fmla="*/ 252413 h 514350"/>
                  <a:gd name="connsiteX25" fmla="*/ 58103 w 495300"/>
                  <a:gd name="connsiteY25" fmla="*/ 244793 h 514350"/>
                  <a:gd name="connsiteX26" fmla="*/ 248602 w 495300"/>
                  <a:gd name="connsiteY26" fmla="*/ 56197 h 514350"/>
                  <a:gd name="connsiteX27" fmla="*/ 248602 w 495300"/>
                  <a:gd name="connsiteY27" fmla="*/ 56197 h 514350"/>
                  <a:gd name="connsiteX28" fmla="*/ 248602 w 495300"/>
                  <a:gd name="connsiteY28" fmla="*/ 56197 h 514350"/>
                  <a:gd name="connsiteX29" fmla="*/ 248602 w 495300"/>
                  <a:gd name="connsiteY29" fmla="*/ 56197 h 514350"/>
                  <a:gd name="connsiteX30" fmla="*/ 248602 w 495300"/>
                  <a:gd name="connsiteY30" fmla="*/ 56197 h 514350"/>
                  <a:gd name="connsiteX31" fmla="*/ 248602 w 495300"/>
                  <a:gd name="connsiteY31" fmla="*/ 56197 h 514350"/>
                  <a:gd name="connsiteX32" fmla="*/ 248602 w 495300"/>
                  <a:gd name="connsiteY32" fmla="*/ 56197 h 514350"/>
                  <a:gd name="connsiteX33" fmla="*/ 439103 w 495300"/>
                  <a:gd name="connsiteY33" fmla="*/ 244793 h 514350"/>
                  <a:gd name="connsiteX34" fmla="*/ 439103 w 495300"/>
                  <a:gd name="connsiteY34" fmla="*/ 252413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95300" h="514350">
                    <a:moveTo>
                      <a:pt x="247650" y="0"/>
                    </a:moveTo>
                    <a:cubicBezTo>
                      <a:pt x="247650" y="0"/>
                      <a:pt x="247650" y="0"/>
                      <a:pt x="247650" y="0"/>
                    </a:cubicBezTo>
                    <a:cubicBezTo>
                      <a:pt x="247650" y="0"/>
                      <a:pt x="247650" y="0"/>
                      <a:pt x="247650" y="0"/>
                    </a:cubicBezTo>
                    <a:cubicBezTo>
                      <a:pt x="112395" y="952"/>
                      <a:pt x="2857" y="109538"/>
                      <a:pt x="0" y="244793"/>
                    </a:cubicBezTo>
                    <a:lnTo>
                      <a:pt x="0" y="253365"/>
                    </a:lnTo>
                    <a:cubicBezTo>
                      <a:pt x="953" y="282893"/>
                      <a:pt x="6668" y="311468"/>
                      <a:pt x="17145" y="339090"/>
                    </a:cubicBezTo>
                    <a:cubicBezTo>
                      <a:pt x="27622" y="364808"/>
                      <a:pt x="41910" y="388620"/>
                      <a:pt x="60007" y="409575"/>
                    </a:cubicBezTo>
                    <a:cubicBezTo>
                      <a:pt x="82868" y="434340"/>
                      <a:pt x="107632" y="482918"/>
                      <a:pt x="118110" y="503873"/>
                    </a:cubicBezTo>
                    <a:cubicBezTo>
                      <a:pt x="120968" y="510540"/>
                      <a:pt x="127635" y="514350"/>
                      <a:pt x="135255" y="514350"/>
                    </a:cubicBezTo>
                    <a:lnTo>
                      <a:pt x="360045" y="514350"/>
                    </a:lnTo>
                    <a:cubicBezTo>
                      <a:pt x="367665" y="514350"/>
                      <a:pt x="374333" y="510540"/>
                      <a:pt x="377190" y="503873"/>
                    </a:cubicBezTo>
                    <a:cubicBezTo>
                      <a:pt x="387668" y="482918"/>
                      <a:pt x="412433" y="434340"/>
                      <a:pt x="435292" y="409575"/>
                    </a:cubicBezTo>
                    <a:cubicBezTo>
                      <a:pt x="453390" y="388620"/>
                      <a:pt x="468630" y="364808"/>
                      <a:pt x="478155" y="339090"/>
                    </a:cubicBezTo>
                    <a:cubicBezTo>
                      <a:pt x="488633" y="311468"/>
                      <a:pt x="494348" y="282893"/>
                      <a:pt x="495300" y="253365"/>
                    </a:cubicBezTo>
                    <a:lnTo>
                      <a:pt x="495300" y="244793"/>
                    </a:lnTo>
                    <a:cubicBezTo>
                      <a:pt x="492442" y="109538"/>
                      <a:pt x="382905" y="952"/>
                      <a:pt x="247650" y="0"/>
                    </a:cubicBezTo>
                    <a:close/>
                    <a:moveTo>
                      <a:pt x="438150" y="252413"/>
                    </a:moveTo>
                    <a:cubicBezTo>
                      <a:pt x="437198" y="275273"/>
                      <a:pt x="432435" y="298133"/>
                      <a:pt x="424815" y="319088"/>
                    </a:cubicBezTo>
                    <a:cubicBezTo>
                      <a:pt x="417195" y="338138"/>
                      <a:pt x="406717" y="356235"/>
                      <a:pt x="392430" y="371475"/>
                    </a:cubicBezTo>
                    <a:cubicBezTo>
                      <a:pt x="370523" y="398145"/>
                      <a:pt x="351473" y="426720"/>
                      <a:pt x="337185" y="457200"/>
                    </a:cubicBezTo>
                    <a:lnTo>
                      <a:pt x="247650" y="457200"/>
                    </a:lnTo>
                    <a:lnTo>
                      <a:pt x="159068" y="457200"/>
                    </a:lnTo>
                    <a:cubicBezTo>
                      <a:pt x="143827" y="426720"/>
                      <a:pt x="124777" y="398145"/>
                      <a:pt x="103823" y="371475"/>
                    </a:cubicBezTo>
                    <a:cubicBezTo>
                      <a:pt x="90488" y="356235"/>
                      <a:pt x="79057" y="338138"/>
                      <a:pt x="71438" y="319088"/>
                    </a:cubicBezTo>
                    <a:cubicBezTo>
                      <a:pt x="62865" y="298133"/>
                      <a:pt x="59055" y="275273"/>
                      <a:pt x="58103" y="252413"/>
                    </a:cubicBezTo>
                    <a:lnTo>
                      <a:pt x="58103" y="244793"/>
                    </a:lnTo>
                    <a:cubicBezTo>
                      <a:pt x="60007" y="140970"/>
                      <a:pt x="144780" y="57150"/>
                      <a:pt x="248602" y="56197"/>
                    </a:cubicBezTo>
                    <a:lnTo>
                      <a:pt x="248602" y="56197"/>
                    </a:lnTo>
                    <a:lnTo>
                      <a:pt x="248602" y="56197"/>
                    </a:lnTo>
                    <a:cubicBezTo>
                      <a:pt x="248602" y="56197"/>
                      <a:pt x="248602" y="56197"/>
                      <a:pt x="248602" y="56197"/>
                    </a:cubicBezTo>
                    <a:cubicBezTo>
                      <a:pt x="248602" y="56197"/>
                      <a:pt x="248602" y="56197"/>
                      <a:pt x="248602" y="56197"/>
                    </a:cubicBezTo>
                    <a:lnTo>
                      <a:pt x="248602" y="56197"/>
                    </a:lnTo>
                    <a:lnTo>
                      <a:pt x="248602" y="56197"/>
                    </a:lnTo>
                    <a:cubicBezTo>
                      <a:pt x="352425" y="57150"/>
                      <a:pt x="437198" y="140018"/>
                      <a:pt x="439103" y="244793"/>
                    </a:cubicBezTo>
                    <a:lnTo>
                      <a:pt x="439103" y="252413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4893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17692</TotalTime>
  <Words>359</Words>
  <Application>Microsoft Office PowerPoint</Application>
  <PresentationFormat>On-screen Show (16:9)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Cover Master</vt:lpstr>
      <vt:lpstr>Section Master</vt:lpstr>
      <vt:lpstr>Content Master</vt:lpstr>
      <vt:lpstr>Meeting 6 Helping Children with Birth  Family Connections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Foundation of 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Graff-Baker, Beth (CDHS)</dc:creator>
  <cp:lastModifiedBy>Sobelman, Helene (OCFS)</cp:lastModifiedBy>
  <cp:revision>352</cp:revision>
  <cp:lastPrinted>2020-02-03T17:20:31Z</cp:lastPrinted>
  <dcterms:created xsi:type="dcterms:W3CDTF">2005-09-23T17:08:04Z</dcterms:created>
  <dcterms:modified xsi:type="dcterms:W3CDTF">2020-02-18T21:38:27Z</dcterms:modified>
</cp:coreProperties>
</file>